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Cabin"/>
      <p:regular r:id="rId21"/>
      <p:bold r:id="rId22"/>
      <p:italic r:id="rId23"/>
      <p:boldItalic r:id="rId24"/>
    </p:embeddedFont>
    <p:embeddedFont>
      <p:font typeface="Righteous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abin-bold.fntdata"/><Relationship Id="rId21" Type="http://schemas.openxmlformats.org/officeDocument/2006/relationships/font" Target="fonts/Cabin-regular.fntdata"/><Relationship Id="rId24" Type="http://schemas.openxmlformats.org/officeDocument/2006/relationships/font" Target="fonts/Cabin-boldItalic.fntdata"/><Relationship Id="rId23" Type="http://schemas.openxmlformats.org/officeDocument/2006/relationships/font" Target="fonts/Cabin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Righteou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67c7c5ec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67c7c5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year as grad. Coach / 9 years as teacher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Schedule: Graduation info --&gt; question time --&gt; ACT info --&gt; Title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questions in the chat box.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online was easier for us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0347bbb9b_0_22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0347bbb9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Clearwater / St. Pete campuses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Industry certifications (8-18 months)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&amp; evening classes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Aid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347bbb9b_0_22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347bbb9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SHOW WEBSITE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0347bbb9b_0_23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0347bbb9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0347bbb9b_0_23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0347bbb9b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0347bbb9b_0_24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0347bbb9b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67c7c5ec_0_42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67c7c5ec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210fe42a8_6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210fe42a8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0347bbb9b_0_13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0347bbb9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Some students overlook the importance of passing the tests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ACT math and reading (October 6-16)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FSA &amp; Algebra EOC (After ACT)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SAT - Spring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PERT - flexible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Work hours can count from first day of enrollment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74 hours = half credit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Cash for work is ok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TRANSITION: Deadline to finish everything is app. 2 weeks before graduation (12/3).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18 v. 24 credit diploma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347bbb9b_0_14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347bbb9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Shortened Apex classes due to covid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Attendance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not “will they pass” but “how quickly will they pass”?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complete a class is a better indicator of being on track than the grade in a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Students can work from home and on the weekends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GoToMeeting rooms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highlight>
                  <a:srgbClr val="FFFF00"/>
                </a:highlight>
              </a:rPr>
              <a:t>SHOW: WEEKLY PROGRESS REPORT EMAILS</a:t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0347bbb9b_0_15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0347bbb9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Personal situations: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depression, anxiety - p/t psychologist </a:t>
            </a:r>
            <a:r>
              <a:rPr lang="en">
                <a:solidFill>
                  <a:schemeClr val="dk1"/>
                </a:solidFill>
              </a:rPr>
              <a:t>/ Bus passes (free)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Work: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Good, but…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Letters to employers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Fear of the unknown: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in with teacher on progress! (Staff Directory - call, text, or email)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Newsletter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0347bbb9b_0_16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0347bbb9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216 </a:t>
            </a:r>
            <a:r>
              <a:rPr lang="en">
                <a:solidFill>
                  <a:schemeClr val="dk1"/>
                </a:solidFill>
              </a:rPr>
              <a:t>total graduates last year!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70ish grads expected in December!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 details will be coming (4 guests, etc.)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graduation - board members attend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photographer - pictures available online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graduation costs for students (they keep cap, tassel, diploma cover)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347bbb9b_0_37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347bbb9b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0347bbb9b_0_18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0347bbb9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347bbb9b_0_18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0347bbb9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to have a goal!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1"/>
                </a:solidFill>
              </a:rPr>
              <a:t>COLLEGE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USF: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GPA requirement (average was 3.9-4.4)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years of a foreign language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SPC: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It’s ok if you don’t know what to study! (first year or so are the same for everyone)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yr. / 4 yr. Programs / certificate programs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FUSE program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PTC: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Industry certifications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1"/>
                </a:solidFill>
              </a:rPr>
              <a:t>WORK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Sometimes necessary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Work P/T &amp; College P/T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347bbb9b_0_20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347bbb9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SHOW WEBSITE (“Request Information” on top right of home page)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Campus tours unavailable for now.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Relationship Id="rId5" Type="http://schemas.openxmlformats.org/officeDocument/2006/relationships/hyperlink" Target="https://www.spcollege.edu/" TargetMode="External"/><Relationship Id="rId6" Type="http://schemas.openxmlformats.org/officeDocument/2006/relationships/hyperlink" Target="https://www.pcsb.org/myptc#calendar134/20200928/mont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Relationship Id="rId5" Type="http://schemas.openxmlformats.org/officeDocument/2006/relationships/hyperlink" Target="http://www.pcsb.org/myptc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hyperlink" Target="https://www.spcollege.edu/" TargetMode="External"/><Relationship Id="rId8" Type="http://schemas.openxmlformats.org/officeDocument/2006/relationships/hyperlink" Target="http://www.spcolleg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75" y="104275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02600" y="3606175"/>
            <a:ext cx="8338800" cy="21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0B5394"/>
                </a:solidFill>
                <a:latin typeface="Righteous"/>
                <a:ea typeface="Righteous"/>
                <a:cs typeface="Righteous"/>
                <a:sym typeface="Righteous"/>
              </a:rPr>
              <a:t>Graduation Info Night!</a:t>
            </a:r>
            <a:endParaRPr sz="7500">
              <a:solidFill>
                <a:srgbClr val="0B5394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098050" y="2095500"/>
            <a:ext cx="4947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bin"/>
                <a:ea typeface="Cabin"/>
                <a:cs typeface="Cabin"/>
                <a:sym typeface="Cabin"/>
              </a:rPr>
              <a:t>Welcome to…</a:t>
            </a:r>
            <a:endParaRPr sz="6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bin"/>
                <a:ea typeface="Cabin"/>
                <a:cs typeface="Cabin"/>
                <a:sym typeface="Cabin"/>
              </a:rPr>
              <a:t>(virtual)</a:t>
            </a:r>
            <a:endParaRPr sz="4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54500" y="6005700"/>
            <a:ext cx="7635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will begin at 5:00. Thanks for joining us!</a:t>
            </a:r>
            <a:endParaRPr sz="3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299" y="650675"/>
            <a:ext cx="6805400" cy="34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>
            <a:hlinkClick r:id="rId5"/>
          </p:cNvPr>
          <p:cNvSpPr txBox="1"/>
          <p:nvPr/>
        </p:nvSpPr>
        <p:spPr>
          <a:xfrm>
            <a:off x="1414425" y="0"/>
            <a:ext cx="18723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pcsb.org/myptc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/>
          <p:nvPr/>
        </p:nvCxnSpPr>
        <p:spPr>
          <a:xfrm flipH="1" rot="10800000">
            <a:off x="-20250" y="143820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3"/>
          <p:cNvSpPr txBox="1"/>
          <p:nvPr/>
        </p:nvSpPr>
        <p:spPr>
          <a:xfrm>
            <a:off x="0" y="1803900"/>
            <a:ext cx="9184500" cy="4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Auto, Marine, or Diesel Technician 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(14-24 months)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Welding 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(11-19 months)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Electrician 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(12 months)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Cosmetology 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(12 months)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Professional </a:t>
            </a:r>
            <a:r>
              <a:rPr b="1" lang="en" sz="3000">
                <a:latin typeface="Cabin"/>
                <a:ea typeface="Cabin"/>
                <a:cs typeface="Cabin"/>
                <a:sym typeface="Cabin"/>
              </a:rPr>
              <a:t>Culinary Arts &amp; Hospitality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 (12 months)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Practical Nursing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 (14 months)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Stage Production </a:t>
            </a:r>
            <a:r>
              <a:rPr lang="en" sz="3000">
                <a:latin typeface="Cabin"/>
                <a:ea typeface="Cabin"/>
                <a:cs typeface="Cabin"/>
                <a:sym typeface="Cabin"/>
              </a:rPr>
              <a:t>(3 months)</a:t>
            </a:r>
            <a:endParaRPr sz="2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751" y="0"/>
            <a:ext cx="2864994" cy="14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>
            <a:hlinkClick r:id="rId5"/>
          </p:cNvPr>
          <p:cNvSpPr txBox="1"/>
          <p:nvPr/>
        </p:nvSpPr>
        <p:spPr>
          <a:xfrm>
            <a:off x="7312200" y="0"/>
            <a:ext cx="18723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pcsb.org/myptc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b="0" l="0" r="21562" t="0"/>
          <a:stretch/>
        </p:blipFill>
        <p:spPr>
          <a:xfrm>
            <a:off x="0" y="0"/>
            <a:ext cx="9144001" cy="688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2512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6"/>
          <p:cNvCxnSpPr/>
          <p:nvPr/>
        </p:nvCxnSpPr>
        <p:spPr>
          <a:xfrm flipH="1" rot="10800000">
            <a:off x="-20250" y="143820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26"/>
          <p:cNvSpPr txBox="1"/>
          <p:nvPr/>
        </p:nvSpPr>
        <p:spPr>
          <a:xfrm>
            <a:off x="0" y="1708150"/>
            <a:ext cx="9184500" cy="5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Clearwater campus tours</a:t>
            </a:r>
            <a:endParaRPr b="1"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Michael Gandolfo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gandolfom@pcsb.org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St. Pete campus tours</a:t>
            </a:r>
            <a:endParaRPr b="1"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Chris Blackwell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blackwellc@pcsb.org</a:t>
            </a:r>
            <a:endParaRPr sz="3000"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751" y="0"/>
            <a:ext cx="2864994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75" y="104275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0" y="1657150"/>
            <a:ext cx="9144000" cy="52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latin typeface="Cabin"/>
                <a:ea typeface="Cabin"/>
                <a:cs typeface="Cabin"/>
                <a:sym typeface="Cabin"/>
              </a:rPr>
              <a:t>David Johnson</a:t>
            </a:r>
            <a:endParaRPr b="1" sz="75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abin"/>
                <a:ea typeface="Cabin"/>
                <a:cs typeface="Cabin"/>
                <a:sym typeface="Cabin"/>
              </a:rPr>
              <a:t>Graduation Coach</a:t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TEXT</a:t>
            </a:r>
            <a:r>
              <a:rPr b="1" lang="en" sz="4000">
                <a:latin typeface="Cabin"/>
                <a:ea typeface="Cabin"/>
                <a:cs typeface="Cabin"/>
                <a:sym typeface="Cabin"/>
              </a:rPr>
              <a:t>: (813) 602-1741</a:t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CALL</a:t>
            </a:r>
            <a:r>
              <a:rPr b="1" lang="en" sz="4000">
                <a:latin typeface="Cabin"/>
                <a:ea typeface="Cabin"/>
                <a:cs typeface="Cabin"/>
                <a:sym typeface="Cabin"/>
              </a:rPr>
              <a:t>: (727) 474-1237</a:t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E-</a:t>
            </a:r>
            <a:r>
              <a:rPr b="1" lang="en" sz="3000">
                <a:latin typeface="Cabin"/>
                <a:ea typeface="Cabin"/>
                <a:cs typeface="Cabin"/>
                <a:sym typeface="Cabin"/>
              </a:rPr>
              <a:t>MAIL</a:t>
            </a:r>
            <a:r>
              <a:rPr b="1" lang="en" sz="4000">
                <a:latin typeface="Cabin"/>
                <a:ea typeface="Cabin"/>
                <a:cs typeface="Cabin"/>
                <a:sym typeface="Cabin"/>
              </a:rPr>
              <a:t>: David.Johnson@EnterpriseHS.org</a:t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75" y="104275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0" y="2449525"/>
            <a:ext cx="9144000" cy="22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latin typeface="Cabin"/>
                <a:ea typeface="Cabin"/>
                <a:cs typeface="Cabin"/>
                <a:sym typeface="Cabin"/>
              </a:rPr>
              <a:t>Your questions...</a:t>
            </a:r>
            <a:endParaRPr b="1" sz="75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650" y="2316700"/>
            <a:ext cx="4627600" cy="23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2325" y="2042725"/>
            <a:ext cx="3321741" cy="47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748500" y="5613300"/>
            <a:ext cx="1995600" cy="1168500"/>
          </a:xfrm>
          <a:prstGeom prst="ellipse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5400000">
            <a:off x="2748100" y="4235875"/>
            <a:ext cx="1719600" cy="2350200"/>
          </a:xfrm>
          <a:prstGeom prst="bentArrow">
            <a:avLst>
              <a:gd fmla="val 11060" name="adj1"/>
              <a:gd fmla="val 13895" name="adj2"/>
              <a:gd fmla="val 25000" name="adj3"/>
              <a:gd fmla="val 39646" name="adj4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5125" y="76207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209163" y="304175"/>
            <a:ext cx="13197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abin"/>
                <a:ea typeface="Cabin"/>
                <a:cs typeface="Cabin"/>
                <a:sym typeface="Cabin"/>
              </a:rPr>
              <a:t>Q: 1 </a:t>
            </a:r>
            <a:endParaRPr b="1" sz="5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0" y="1154125"/>
            <a:ext cx="91440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abin"/>
                <a:ea typeface="Cabin"/>
                <a:cs typeface="Cabin"/>
                <a:sym typeface="Cabin"/>
              </a:rPr>
              <a:t>What are the requirements for graduation?</a:t>
            </a:r>
            <a:endParaRPr b="1" sz="33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 flipH="1" rot="10800000">
            <a:off x="-20250" y="200585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733" y="2260608"/>
            <a:ext cx="4016852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2325" y="2042725"/>
            <a:ext cx="3321741" cy="47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4783250" y="4936225"/>
            <a:ext cx="1817400" cy="1105500"/>
          </a:xfrm>
          <a:prstGeom prst="ellipse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rot="-5400000">
            <a:off x="3156425" y="3932450"/>
            <a:ext cx="1006500" cy="2244000"/>
          </a:xfrm>
          <a:prstGeom prst="bentArrow">
            <a:avLst>
              <a:gd fmla="val 11060" name="adj1"/>
              <a:gd fmla="val 13895" name="adj2"/>
              <a:gd fmla="val 25000" name="adj3"/>
              <a:gd fmla="val 39646" name="adj4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5125" y="76207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209163" y="304175"/>
            <a:ext cx="13197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abin"/>
                <a:ea typeface="Cabin"/>
                <a:cs typeface="Cabin"/>
                <a:sym typeface="Cabin"/>
              </a:rPr>
              <a:t>Q: 2 </a:t>
            </a:r>
            <a:endParaRPr b="1" sz="5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0" y="1154125"/>
            <a:ext cx="91440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abin"/>
                <a:ea typeface="Cabin"/>
                <a:cs typeface="Cabin"/>
                <a:sym typeface="Cabin"/>
              </a:rPr>
              <a:t>How long will it take for my student to graduate?</a:t>
            </a:r>
            <a:endParaRPr b="1" sz="33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 flipH="1" rot="10800000">
            <a:off x="-20250" y="200585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339050" y="2352750"/>
            <a:ext cx="64326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2266650" y="2284313"/>
            <a:ext cx="55251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bin"/>
              <a:buChar char="●"/>
            </a:pPr>
            <a:r>
              <a:rPr lang="en" sz="3500">
                <a:latin typeface="Cabin"/>
                <a:ea typeface="Cabin"/>
                <a:cs typeface="Cabin"/>
                <a:sym typeface="Cabin"/>
              </a:rPr>
              <a:t>Personal situations</a:t>
            </a:r>
            <a:endParaRPr sz="3500">
              <a:latin typeface="Cabin"/>
              <a:ea typeface="Cabin"/>
              <a:cs typeface="Cabin"/>
              <a:sym typeface="Cabin"/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Font typeface="Cabin"/>
              <a:buChar char="○"/>
            </a:pPr>
            <a:r>
              <a:rPr lang="en" sz="3500">
                <a:latin typeface="Cabin"/>
                <a:ea typeface="Cabin"/>
                <a:cs typeface="Cabin"/>
                <a:sym typeface="Cabin"/>
              </a:rPr>
              <a:t>health</a:t>
            </a:r>
            <a:endParaRPr sz="3500">
              <a:latin typeface="Cabin"/>
              <a:ea typeface="Cabin"/>
              <a:cs typeface="Cabin"/>
              <a:sym typeface="Cabin"/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Font typeface="Cabin"/>
              <a:buChar char="○"/>
            </a:pPr>
            <a:r>
              <a:rPr lang="en" sz="3500">
                <a:latin typeface="Cabin"/>
                <a:ea typeface="Cabin"/>
                <a:cs typeface="Cabin"/>
                <a:sym typeface="Cabin"/>
              </a:rPr>
              <a:t>childcare</a:t>
            </a:r>
            <a:endParaRPr sz="3500">
              <a:latin typeface="Cabin"/>
              <a:ea typeface="Cabin"/>
              <a:cs typeface="Cabin"/>
              <a:sym typeface="Cabin"/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Font typeface="Cabin"/>
              <a:buChar char="○"/>
            </a:pPr>
            <a:r>
              <a:rPr lang="en" sz="3500">
                <a:latin typeface="Cabin"/>
                <a:ea typeface="Cabin"/>
                <a:cs typeface="Cabin"/>
                <a:sym typeface="Cabin"/>
              </a:rPr>
              <a:t>transportation</a:t>
            </a:r>
            <a:endParaRPr sz="35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66650" y="4370825"/>
            <a:ext cx="57465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bin"/>
              <a:buChar char="●"/>
            </a:pPr>
            <a:r>
              <a:rPr lang="en" sz="3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Demanding jobs</a:t>
            </a:r>
            <a:endParaRPr sz="3500"/>
          </a:p>
        </p:txBody>
      </p:sp>
      <p:sp>
        <p:nvSpPr>
          <p:cNvPr id="93" name="Google Shape;93;p16"/>
          <p:cNvSpPr txBox="1"/>
          <p:nvPr/>
        </p:nvSpPr>
        <p:spPr>
          <a:xfrm>
            <a:off x="2266650" y="5106150"/>
            <a:ext cx="64326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bin"/>
              <a:buChar char="●"/>
            </a:pPr>
            <a:r>
              <a:rPr lang="en" sz="3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Fear of the unknown</a:t>
            </a:r>
            <a:endParaRPr sz="35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125" y="76207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5209163" y="304175"/>
            <a:ext cx="13197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abin"/>
                <a:ea typeface="Cabin"/>
                <a:cs typeface="Cabin"/>
                <a:sym typeface="Cabin"/>
              </a:rPr>
              <a:t>Q: </a:t>
            </a:r>
            <a:r>
              <a:rPr lang="en" sz="5000">
                <a:latin typeface="Cabin"/>
                <a:ea typeface="Cabin"/>
                <a:cs typeface="Cabin"/>
                <a:sym typeface="Cabin"/>
              </a:rPr>
              <a:t>3 </a:t>
            </a:r>
            <a:endParaRPr b="1" sz="50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 flipH="1" rot="10800000">
            <a:off x="-20250" y="200585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6"/>
          <p:cNvSpPr txBox="1"/>
          <p:nvPr/>
        </p:nvSpPr>
        <p:spPr>
          <a:xfrm>
            <a:off x="0" y="1154125"/>
            <a:ext cx="91440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abin"/>
                <a:ea typeface="Cabin"/>
                <a:cs typeface="Cabin"/>
                <a:sym typeface="Cabin"/>
              </a:rPr>
              <a:t>What are some common obstacles to graduation?</a:t>
            </a:r>
            <a:endParaRPr b="1" sz="33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5149875" y="2646900"/>
            <a:ext cx="4010700" cy="4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abin"/>
                <a:ea typeface="Cabin"/>
                <a:cs typeface="Cabin"/>
                <a:sym typeface="Cabin"/>
              </a:rPr>
              <a:t>May</a:t>
            </a:r>
            <a:endParaRPr b="1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Cabin"/>
                <a:ea typeface="Cabin"/>
                <a:cs typeface="Cabin"/>
                <a:sym typeface="Cabin"/>
              </a:rPr>
              <a:t>Details TBD</a:t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0" y="2646900"/>
            <a:ext cx="3913500" cy="4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abin"/>
                <a:ea typeface="Cabin"/>
                <a:cs typeface="Cabin"/>
                <a:sym typeface="Cabin"/>
              </a:rPr>
              <a:t>December 17</a:t>
            </a:r>
            <a:r>
              <a:rPr b="1" baseline="30000" lang="en" sz="4000">
                <a:latin typeface="Cabin"/>
                <a:ea typeface="Cabin"/>
                <a:cs typeface="Cabin"/>
                <a:sym typeface="Cabin"/>
              </a:rPr>
              <a:t>th</a:t>
            </a:r>
            <a:endParaRPr b="1" baseline="30000"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bin"/>
                <a:ea typeface="Cabin"/>
                <a:cs typeface="Cabin"/>
                <a:sym typeface="Cabin"/>
              </a:rPr>
              <a:t>Thursday</a:t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bin"/>
                <a:ea typeface="Cabin"/>
                <a:cs typeface="Cabin"/>
                <a:sym typeface="Cabin"/>
              </a:rPr>
              <a:t>7:00 pm</a:t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Ruth Eckerd</a:t>
            </a:r>
            <a:endParaRPr sz="4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Hall</a:t>
            </a:r>
            <a:endParaRPr sz="4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9241" y="2603429"/>
            <a:ext cx="1962725" cy="16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5125" y="76207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5209163" y="304175"/>
            <a:ext cx="13197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abin"/>
                <a:ea typeface="Cabin"/>
                <a:cs typeface="Cabin"/>
                <a:sym typeface="Cabin"/>
              </a:rPr>
              <a:t>Q: 4</a:t>
            </a:r>
            <a:endParaRPr b="1" sz="5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0" y="1154125"/>
            <a:ext cx="91440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abin"/>
                <a:ea typeface="Cabin"/>
                <a:cs typeface="Cabin"/>
                <a:sym typeface="Cabin"/>
              </a:rPr>
              <a:t>When and where is graduation?</a:t>
            </a:r>
            <a:endParaRPr b="1" sz="33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9" name="Google Shape;109;p17"/>
          <p:cNvCxnSpPr/>
          <p:nvPr/>
        </p:nvCxnSpPr>
        <p:spPr>
          <a:xfrm flipH="1" rot="10800000">
            <a:off x="-20250" y="200585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410"/>
            <a:ext cx="9144000" cy="426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410"/>
            <a:ext cx="9144000" cy="426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783650" y="4923238"/>
            <a:ext cx="1213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Cabin"/>
                <a:ea typeface="Cabin"/>
                <a:cs typeface="Cabin"/>
                <a:sym typeface="Cabin"/>
              </a:rPr>
              <a:t>Work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783650" y="2548300"/>
            <a:ext cx="18978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Cabin"/>
                <a:ea typeface="Cabin"/>
                <a:cs typeface="Cabin"/>
                <a:sym typeface="Cabin"/>
              </a:rPr>
              <a:t>College</a:t>
            </a:r>
            <a:endParaRPr b="1" sz="3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659325" y="2597935"/>
            <a:ext cx="32766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latin typeface="Cabin"/>
                <a:ea typeface="Cabin"/>
                <a:cs typeface="Cabin"/>
                <a:sym typeface="Cabin"/>
              </a:rPr>
              <a:t>Financial Aid</a:t>
            </a:r>
            <a:endParaRPr sz="2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25150" y="3090477"/>
            <a:ext cx="4895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Pinellas Technical College (PTC)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25150" y="4193525"/>
            <a:ext cx="4895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University of South Florida (USF)</a:t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25150" y="3659574"/>
            <a:ext cx="4895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St. Petersburg College (SPC)</a:t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31" name="Google Shape;131;p20"/>
          <p:cNvCxnSpPr/>
          <p:nvPr/>
        </p:nvCxnSpPr>
        <p:spPr>
          <a:xfrm>
            <a:off x="3471900" y="2942018"/>
            <a:ext cx="1897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20"/>
          <p:cNvSpPr txBox="1"/>
          <p:nvPr/>
        </p:nvSpPr>
        <p:spPr>
          <a:xfrm>
            <a:off x="1441350" y="5648125"/>
            <a:ext cx="18978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Cabin"/>
                <a:ea typeface="Cabin"/>
                <a:cs typeface="Cabin"/>
                <a:sym typeface="Cabin"/>
              </a:rPr>
              <a:t>Military</a:t>
            </a:r>
            <a:endParaRPr b="1" sz="3000" u="sng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5659325" y="3172910"/>
            <a:ext cx="38934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FAFSA</a:t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(studentaid.gov)</a:t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5659275" y="4110935"/>
            <a:ext cx="3893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Going Merry</a:t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125" y="76207"/>
            <a:ext cx="2719850" cy="13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5209163" y="304175"/>
            <a:ext cx="13197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abin"/>
                <a:ea typeface="Cabin"/>
                <a:cs typeface="Cabin"/>
                <a:sym typeface="Cabin"/>
              </a:rPr>
              <a:t>Q: 5</a:t>
            </a:r>
            <a:endParaRPr b="1" sz="5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0" y="1154125"/>
            <a:ext cx="91440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abin"/>
                <a:ea typeface="Cabin"/>
                <a:cs typeface="Cabin"/>
                <a:sym typeface="Cabin"/>
              </a:rPr>
              <a:t>What are the next steps after graduation?</a:t>
            </a:r>
            <a:endParaRPr b="1" sz="33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38" name="Google Shape;138;p20"/>
          <p:cNvCxnSpPr/>
          <p:nvPr/>
        </p:nvCxnSpPr>
        <p:spPr>
          <a:xfrm flipH="1" rot="10800000">
            <a:off x="-20250" y="2005850"/>
            <a:ext cx="91845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3993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150" y="0"/>
            <a:ext cx="444284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 b="22570" l="0" r="0" t="0"/>
          <a:stretch/>
        </p:blipFill>
        <p:spPr>
          <a:xfrm>
            <a:off x="450925" y="1750400"/>
            <a:ext cx="3799325" cy="7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4272" y="2976325"/>
            <a:ext cx="1192625" cy="14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>
            <a:hlinkClick r:id="rId7"/>
          </p:cNvPr>
          <p:cNvSpPr txBox="1"/>
          <p:nvPr/>
        </p:nvSpPr>
        <p:spPr>
          <a:xfrm>
            <a:off x="1414425" y="0"/>
            <a:ext cx="18723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spcollege.edu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