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baLT8IW4AA6RV68ykLP18PN16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AFAD4F-0AA3-436F-9DD1-75FD1BB6A76A}">
  <a:tblStyle styleId="{39AFAD4F-0AA3-436F-9DD1-75FD1BB6A7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Evidence: Upload completed presentation and recorded feedback as part of the evidence to support the Annual Meeting Materials. Do not forget the sign-in sheets, and survey/feedback that you receive throughout the meeting.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SAMPLE ONLY  - Delete Slide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Highlight your budget and resources and how they will be used to support family engagement.</a:t>
            </a:r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school’s Title I Parent Station is located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(insert location or photo of Title I Parent Station (front office and on the webpage). Please include photo as part of the evidence monitoring.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find a copy of our School Improvement Plan, Title I Schoolwide Plan, School’s PFEP, the School District’s PFEP, Parent’s Right to Know Memo, Upcoming Events, Compact,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(insert other documents at your station)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/>
              <a:t>At the elementary level, school compacts are used as a progress monitoring tool through the year during parent teacher conferences.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Highlight any things that unique to your school’s compact.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Provide information on the specific committees that parents can be involved. Include the purpose, date and time of meetings.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Explain the PFEP and its purpose.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Consider the evidence related Title I Crate, Sample of Evidence, 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65887" lvl="0" indent="-3235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Please add your PAC representative in slide and share with your Title I Specialist.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 curriculum, instruction and assessments are based on student-centered expectations.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FSA 🡪 Transition to BEST!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https://www.flgov.com/2021/09/14/governor-desantis-announces-end-of-the-high-stakes-fsa-testing-to-become-the-first-state-in-the-nation-to-fully-transition-to-progress-monitoring/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All curriculum, instruction and assessments are based on student-centered expectations. </a:t>
            </a:r>
            <a:endParaRPr/>
          </a:p>
        </p:txBody>
      </p:sp>
      <p:sp>
        <p:nvSpPr>
          <p:cNvPr id="298" name="Google Shape;298;p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“Education, then, beyond all other divides of human origin, is a great equalizer of conditions of men.” – Horace Mann</a:t>
            </a:r>
            <a:endParaRPr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slide is only required, if it truly applies.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32943" lvl="0" indent="-232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slide is optional if this will be discussed with classroom teacher </a:t>
            </a:r>
            <a:endParaRPr/>
          </a:p>
          <a:p>
            <a:pPr marL="232943" lvl="0" indent="-232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School’s Curriculum</a:t>
            </a:r>
            <a:endParaRPr/>
          </a:p>
          <a:p>
            <a:pPr marL="232943" lvl="0" indent="-2329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Describe and explain the curriculum (Specific names of texts)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Highlight the Title I Program here in Pinellas County.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Florida Department of Education receives funds from the federal government. Districts receive Title I funds from Department of Education, and the school district distributes these funds to schools based on the percentage of children eligible for free/reduced price lunch; however, students do not have to be from low-income families to receive help.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Title I is supplemental federal funding that provides 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Definition: provided in addition to what is already present or available to complete or enhance it e</a:t>
            </a:r>
            <a:r>
              <a:rPr lang="en-US"/>
              <a:t>xtra academic support and learning opportunities for economically disadvantaged students.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Based on the FSA data and school grades, there is a lot to celebrate!!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/>
              <a:t>Use additional slides if necessary.  This is where you want to really highlight Title I funding and how it positively impacts your scholars!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supplemental personnel </a:t>
            </a: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(add specific positions)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If there are connections that they can make, they call it out!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Evidence for input  – input from school can be a survey or notes, which include quotes related to what was shared as feedback AND how this input will be used to inform the PFEP and future engagement activities.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Evidence of Attendance – please include attendance of DIVERSE stakeholder group/s.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0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3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77" name="Google Shape;77;p39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9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9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9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b.org/titleon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dudata.fldoe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doe.org/standardsrevie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eaweb.org/fsa-transition-to-fas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gov.com/2021/09/14/governor-desantis-announces-end-of-the-high-stakes-fsa-testing-to-become-the-first-state-in-the-nation-to-fully-transition-to-progress-monitoring/" TargetMode="Externa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0.jpg"/><Relationship Id="rId7" Type="http://schemas.openxmlformats.org/officeDocument/2006/relationships/hyperlink" Target="https://www.pcsb.org/Page/41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csb.org/Page/26534" TargetMode="External"/><Relationship Id="rId5" Type="http://schemas.openxmlformats.org/officeDocument/2006/relationships/hyperlink" Target="https://www.pcsb.org/Page/459" TargetMode="External"/><Relationship Id="rId4" Type="http://schemas.openxmlformats.org/officeDocument/2006/relationships/hyperlink" Target="https://www.pcsb.org/Page/3283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90054" y="2811216"/>
            <a:ext cx="783474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Title I Annual Parent Meeting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389860" y="1031132"/>
            <a:ext cx="513907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September 30, 2024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5:00-6:30 pm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2495 Enterprise Road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Dr. Steven Humphries, Principal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Aaron Jones, Assistant Principal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Donna Hulbert, Business Director </a:t>
            </a:r>
            <a:endParaRPr dirty="0"/>
          </a:p>
        </p:txBody>
      </p:sp>
      <p:pic>
        <p:nvPicPr>
          <p:cNvPr id="89" name="Google Shape;89;p1" descr="PCS_Primary_Logo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45" y="4423307"/>
            <a:ext cx="1179689" cy="56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437" y="156691"/>
            <a:ext cx="7269479" cy="74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516715" y="1432158"/>
            <a:ext cx="7703554" cy="297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Allocation - $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5,700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Title I Night, refreshments, mailouts, etc.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28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Family Engagement Resources</a:t>
            </a:r>
            <a:endParaRPr dirty="0"/>
          </a:p>
          <a:p>
            <a:pPr marL="171450" marR="0" lvl="0" indent="-19050" algn="l" rtl="0">
              <a:lnSpc>
                <a:spcPct val="100000"/>
              </a:lnSpc>
              <a:spcBef>
                <a:spcPts val="28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9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 invite you to provide input on the types of activities and trainings you need to support your child’s education.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89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2202782" y="417160"/>
            <a:ext cx="5411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EHS Title I Parent &amp; Family Engagement 2024-25 Budget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D5760"/>
                </a:solidFill>
              </a:rPr>
              <a:t>Parent’s Right to Know</a:t>
            </a:r>
            <a:endParaRPr>
              <a:solidFill>
                <a:srgbClr val="4D5760"/>
              </a:solidFill>
            </a:endParaRPr>
          </a:p>
        </p:txBody>
      </p:sp>
      <p:sp>
        <p:nvSpPr>
          <p:cNvPr id="194" name="Google Shape;194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893700" y="1273344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As a parent of a student attending a Pinellas County School Public School, you have the right to… </a:t>
            </a:r>
            <a:endParaRPr sz="1400" b="0" i="0" u="none" strike="noStrike" cap="none">
              <a:solidFill>
                <a:srgbClr val="4D57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11"/>
          <p:cNvGrpSpPr/>
          <p:nvPr/>
        </p:nvGrpSpPr>
        <p:grpSpPr>
          <a:xfrm>
            <a:off x="762000" y="1798007"/>
            <a:ext cx="3726872" cy="3126252"/>
            <a:chOff x="0" y="1443"/>
            <a:chExt cx="3726872" cy="3126252"/>
          </a:xfrm>
        </p:grpSpPr>
        <p:sp>
          <p:nvSpPr>
            <p:cNvPr id="197" name="Google Shape;197;p11"/>
            <p:cNvSpPr/>
            <p:nvPr/>
          </p:nvSpPr>
          <p:spPr>
            <a:xfrm>
              <a:off x="745374" y="1443"/>
              <a:ext cx="2981498" cy="747907"/>
            </a:xfrm>
            <a:prstGeom prst="rect">
              <a:avLst/>
            </a:prstGeom>
            <a:solidFill>
              <a:srgbClr val="1E85C5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 txBox="1"/>
            <p:nvPr/>
          </p:nvSpPr>
          <p:spPr>
            <a:xfrm>
              <a:off x="745374" y="1443"/>
              <a:ext cx="2981498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825" tIns="189950" rIns="57825" bIns="189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 provided information on your child’s level of achievement on assessments in Reading/Language Arts, Writing, Mathematics, and Science. </a:t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0" y="1443"/>
              <a:ext cx="745374" cy="7479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 txBox="1"/>
            <p:nvPr/>
          </p:nvSpPr>
          <p:spPr>
            <a:xfrm>
              <a:off x="0" y="1443"/>
              <a:ext cx="745374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425" tIns="73875" rIns="39425" bIns="7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</a:t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745374" y="794225"/>
              <a:ext cx="2981498" cy="747907"/>
            </a:xfrm>
            <a:prstGeom prst="rect">
              <a:avLst/>
            </a:prstGeom>
            <a:solidFill>
              <a:srgbClr val="1E85C5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 txBox="1"/>
            <p:nvPr/>
          </p:nvSpPr>
          <p:spPr>
            <a:xfrm>
              <a:off x="745374" y="794225"/>
              <a:ext cx="2981498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825" tIns="189950" rIns="57825" bIns="189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Request and receive information on the qualifications of your child’s teacher and supplemental personnel working with your child.</a:t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0" y="794225"/>
              <a:ext cx="745374" cy="7479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 txBox="1"/>
            <p:nvPr/>
          </p:nvSpPr>
          <p:spPr>
            <a:xfrm>
              <a:off x="0" y="794225"/>
              <a:ext cx="745374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425" tIns="73875" rIns="39425" bIns="7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Request and Receive</a:t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745374" y="1587006"/>
              <a:ext cx="2981498" cy="747907"/>
            </a:xfrm>
            <a:prstGeom prst="rect">
              <a:avLst/>
            </a:prstGeom>
            <a:solidFill>
              <a:srgbClr val="1E85C5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 txBox="1"/>
            <p:nvPr/>
          </p:nvSpPr>
          <p:spPr>
            <a:xfrm>
              <a:off x="745374" y="1587006"/>
              <a:ext cx="2981498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825" tIns="189950" rIns="57825" bIns="189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 notified of non-highly qualified or out-of-field teachers at the school. </a:t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0" y="1587006"/>
              <a:ext cx="745374" cy="7479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0" y="1587006"/>
              <a:ext cx="745374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425" tIns="73875" rIns="39425" bIns="7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</a:t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745374" y="2379788"/>
              <a:ext cx="2981498" cy="747907"/>
            </a:xfrm>
            <a:prstGeom prst="rect">
              <a:avLst/>
            </a:prstGeom>
            <a:solidFill>
              <a:srgbClr val="1E85C5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745374" y="2379788"/>
              <a:ext cx="2981498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825" tIns="189950" rIns="57825" bIns="189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 informed if your child is taught by a non-highly qualified teacher for four or more consecutive weeks.</a:t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0" y="2379788"/>
              <a:ext cx="745374" cy="7479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E85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0" y="2379788"/>
              <a:ext cx="745374" cy="747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425" tIns="73875" rIns="39425" bIns="73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</a:t>
              </a:r>
              <a:endParaRPr/>
            </a:p>
          </p:txBody>
        </p:sp>
      </p:grp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8770" y="1008732"/>
            <a:ext cx="2089051" cy="391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802260" y="162462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chemeClr val="dk1"/>
                </a:solidFill>
              </a:rPr>
              <a:t>Working Together for Student Success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820548" y="894697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sz="12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As a Title I parent you have the right to be involved in the development of the following plans and documents for our school which can be found on our website (enterprisehs.org/resources/title-one) to view as well as in the Parent Station located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lobby.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221" name="Google Shape;221;p12"/>
          <p:cNvGrpSpPr/>
          <p:nvPr/>
        </p:nvGrpSpPr>
        <p:grpSpPr>
          <a:xfrm>
            <a:off x="2822448" y="2081041"/>
            <a:ext cx="3308944" cy="2567124"/>
            <a:chOff x="5926265" y="4424051"/>
            <a:chExt cx="720247" cy="720181"/>
          </a:xfrm>
        </p:grpSpPr>
        <p:sp>
          <p:nvSpPr>
            <p:cNvPr id="222" name="Google Shape;222;p1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2"/>
          <p:cNvSpPr/>
          <p:nvPr/>
        </p:nvSpPr>
        <p:spPr>
          <a:xfrm>
            <a:off x="3112992" y="2363923"/>
            <a:ext cx="12618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⚫"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Improvement Plan (SIP)</a:t>
            </a:r>
            <a:endParaRPr/>
          </a:p>
        </p:txBody>
      </p:sp>
      <p:sp>
        <p:nvSpPr>
          <p:cNvPr id="227" name="Google Shape;227;p12"/>
          <p:cNvSpPr/>
          <p:nvPr/>
        </p:nvSpPr>
        <p:spPr>
          <a:xfrm>
            <a:off x="4742688" y="2349215"/>
            <a:ext cx="11112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⚫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I Schoolwide Plan </a:t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3157728" y="3419948"/>
            <a:ext cx="12986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⚫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Parent and Family Engagement Plan (PFEP)</a:t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4742688" y="3434001"/>
            <a:ext cx="111127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⚫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School-Parent-Student Compact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1007633" y="263295"/>
            <a:ext cx="667789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Parent-School-Student Compact</a:t>
            </a: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1119557" y="1215934"/>
            <a:ext cx="3136800" cy="264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▷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400" b="1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 of the compact is to foster student achievement. By signing the Parent-School-Student Compact, Enterprise High School teachers, staff, parents and students agree to work together to share the responsibility of helping </a:t>
            </a:r>
            <a:r>
              <a:rPr lang="en-US" sz="1400" b="1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students meet or exceed state, district and school academic goals.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body" idx="2"/>
          </p:nvPr>
        </p:nvSpPr>
        <p:spPr>
          <a:xfrm>
            <a:off x="4346578" y="1215934"/>
            <a:ext cx="3136800" cy="233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▷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The Parent-School-Student Compact is updated every year to include parent, student, teacher, and staff input. Parent, student, teacher and staff comments are welcome at any time during the year.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8" name="Google Shape;238;p13"/>
          <p:cNvSpPr txBox="1"/>
          <p:nvPr/>
        </p:nvSpPr>
        <p:spPr>
          <a:xfrm>
            <a:off x="5191334" y="3551464"/>
            <a:ext cx="33597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Please review and sign your child’s Compact.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Our goal is to receive 100% signed compacts!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3" descr="Science Says Only 8 Percent of People Actually Achieve Their Goals. Here  Are 7 Things They Do Differently | Inc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805" y="3625439"/>
            <a:ext cx="1676876" cy="138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Sample School Compact</a:t>
            </a:r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76" y="1265035"/>
            <a:ext cx="2699995" cy="312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4">
            <a:alphaModFix/>
          </a:blip>
          <a:srcRect l="1354"/>
          <a:stretch/>
        </p:blipFill>
        <p:spPr>
          <a:xfrm>
            <a:off x="3342662" y="1366030"/>
            <a:ext cx="4745633" cy="10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2662" y="2574308"/>
            <a:ext cx="5515745" cy="181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D5760"/>
                </a:solidFill>
              </a:rPr>
              <a:t>Parent and Family Engagement Plan (PFEP)</a:t>
            </a:r>
            <a:endParaRPr/>
          </a:p>
        </p:txBody>
      </p:sp>
      <p:sp>
        <p:nvSpPr>
          <p:cNvPr id="254" name="Google Shape;254;p1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The PFEP Sections include information about the following: 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Parent trainings to increase student achievement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Staff trainings for engaging parents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Communication methods between home and school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Flexible meeting times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Accessibility for parents</a:t>
            </a:r>
            <a:endParaRPr/>
          </a:p>
          <a:p>
            <a:pPr marL="600075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Coordinating with other Federal Programs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8220269" y="195943"/>
            <a:ext cx="597160" cy="53184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25400" cap="flat" cmpd="sng">
            <a:solidFill>
              <a:srgbClr val="BA6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D5760"/>
                </a:solidFill>
              </a:rPr>
              <a:t>Parent Advisory Council (PAC)</a:t>
            </a:r>
            <a:endParaRPr>
              <a:solidFill>
                <a:srgbClr val="4D5760"/>
              </a:solidFill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893700" y="1489166"/>
            <a:ext cx="6462600" cy="25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The District has a Parent and Family Engagement Plan. The summary of the plan is in the Title I School &amp; Family Partnership Overview.</a:t>
            </a:r>
            <a:endParaRPr dirty="0">
              <a:solidFill>
                <a:srgbClr val="4D57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You may access the full plan at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www.pcsb.org/titleone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The Parent Advisory Council (PAC) is responsible for reviewing and revising the District PFEP. 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PAC will meet virtually or in-person with the district’s Title I staff.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dirty="0">
                <a:solidFill>
                  <a:srgbClr val="131619"/>
                </a:solidFill>
                <a:latin typeface="Arial"/>
                <a:ea typeface="Arial"/>
                <a:cs typeface="Arial"/>
                <a:sym typeface="Arial"/>
              </a:rPr>
              <a:t>Each school is committed to having at least one member representative on PAC.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PAC meets twice a year, if you are interested in representing our school please notify,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Steven Humphries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EHS Principal.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9" descr="Build a Culture of Volunteered Accountability – TL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504" y="2084937"/>
            <a:ext cx="2922496" cy="284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D5760"/>
                </a:solidFill>
              </a:rPr>
              <a:t>Accountability </a:t>
            </a: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1943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School Report Cards </a:t>
            </a:r>
            <a:endParaRPr/>
          </a:p>
          <a:p>
            <a:pPr marL="301943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4D57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School Grade and Overview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Population and Enrollment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Assessments – Academic Achievement, Growth, and Population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Assessments – English Language Learners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Graduation and Beyond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Educator Qualifications and Equity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Long-Term Goals and Interim Progress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Accelerated Course Enrollment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Per-Pupil Expenditures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140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National Data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1943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online at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https://edudata.fldoe.org/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Front Office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91" name="Google Shape;291;p20" descr="The Florida Standards Assessment (FSA) 2021-2022 Archimedean Academy  Excellent results!!! - Archimedean Schoo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67" y="1218568"/>
            <a:ext cx="3146590" cy="270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 descr="Benchmark Advance | Flori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6845" y="1360096"/>
            <a:ext cx="2987740" cy="28323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0"/>
          <p:cNvSpPr/>
          <p:nvPr/>
        </p:nvSpPr>
        <p:spPr>
          <a:xfrm>
            <a:off x="3788229" y="2323322"/>
            <a:ext cx="1698172" cy="5225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86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1670180" y="251927"/>
            <a:ext cx="51225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04262"/>
                </a:solidFill>
                <a:latin typeface="Arial"/>
                <a:ea typeface="Arial"/>
                <a:cs typeface="Arial"/>
                <a:sym typeface="Arial"/>
              </a:rPr>
              <a:t>Shift to New B.E.S.T. Standards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>
            <a:spLocks noGrp="1"/>
          </p:cNvSpPr>
          <p:nvPr>
            <p:ph type="body" idx="1"/>
          </p:nvPr>
        </p:nvSpPr>
        <p:spPr>
          <a:xfrm>
            <a:off x="1607126" y="1987338"/>
            <a:ext cx="5795029" cy="221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Char char="▷"/>
            </a:pPr>
            <a:r>
              <a:rPr lang="en-US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Florida Benchmark For Excellent Student Thinking Standards (B.E.S.T). You may read more information by visiting,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http://www.fldoe.org/standardsreview/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301" name="Google Shape;301;p21" descr="http://www.fldoe.org/core/fileparse.php/18736/urlt/Standar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0"/>
            <a:ext cx="6858000" cy="168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 descr="FL DOE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683" y="4303845"/>
            <a:ext cx="2119747" cy="60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912464" y="299212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4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300"/>
              <a:buNone/>
            </a:pPr>
            <a:fld id="{00000000-1234-1234-1234-123412341234}" type="slidenum">
              <a:rPr lang="en-US" sz="300"/>
              <a:t>2</a:t>
            </a:fld>
            <a:endParaRPr sz="300"/>
          </a:p>
        </p:txBody>
      </p:sp>
      <p:pic>
        <p:nvPicPr>
          <p:cNvPr id="97" name="Google Shape;97;p2" descr="What is the Significance of Education? - FreeEducator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"/>
            <a:ext cx="9269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2412274" y="1214778"/>
            <a:ext cx="53949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Education, then, beyond all other divides of human origin, is a great equalizer of conditions of men.”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– Horace Mann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>
            <a:spLocks noGrp="1"/>
          </p:cNvSpPr>
          <p:nvPr>
            <p:ph type="ctrTitle" idx="4294967295"/>
          </p:nvPr>
        </p:nvSpPr>
        <p:spPr>
          <a:xfrm>
            <a:off x="867747" y="130222"/>
            <a:ext cx="57272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New Assessment: FAST</a:t>
            </a:r>
            <a:endParaRPr sz="2800" b="1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22"/>
          <p:cNvSpPr txBox="1">
            <a:spLocks noGrp="1"/>
          </p:cNvSpPr>
          <p:nvPr>
            <p:ph type="body" idx="4294967295"/>
          </p:nvPr>
        </p:nvSpPr>
        <p:spPr>
          <a:xfrm>
            <a:off x="622674" y="1531663"/>
            <a:ext cx="5823982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More information can be found about the FSA Transition to FAST: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200" u="sng">
                <a:solidFill>
                  <a:srgbClr val="6DB7E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https://feaweb.org/fsa-transition-to-fast/</a:t>
            </a:r>
            <a:endParaRPr sz="2200">
              <a:solidFill>
                <a:srgbClr val="6DB7E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6DB7E7"/>
              </a:solidFill>
            </a:endParaRPr>
          </a:p>
        </p:txBody>
      </p:sp>
      <p:sp>
        <p:nvSpPr>
          <p:cNvPr id="309" name="Google Shape;309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10" name="Google Shape;3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329" y="1"/>
            <a:ext cx="2074671" cy="50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2"/>
          <p:cNvSpPr txBox="1"/>
          <p:nvPr/>
        </p:nvSpPr>
        <p:spPr>
          <a:xfrm>
            <a:off x="0" y="4571436"/>
            <a:ext cx="70693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https://www.flgov.com/2021/09/14/governor-desantis-announces-end-of-the-high-stakes-fsa-testing-to-become-the-first-state-in-the-nation-to-fully-transition-to-progress-monitoring/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893699" y="358388"/>
            <a:ext cx="66827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4D5760"/>
                </a:solidFill>
              </a:rPr>
              <a:t>Florida End of Course (EOC)</a:t>
            </a:r>
            <a:br>
              <a:rPr lang="en-US" sz="2000">
                <a:solidFill>
                  <a:srgbClr val="4D5760"/>
                </a:solidFill>
              </a:rPr>
            </a:br>
            <a:r>
              <a:rPr lang="en-US" sz="2000">
                <a:solidFill>
                  <a:srgbClr val="4D5760"/>
                </a:solidFill>
              </a:rPr>
              <a:t>Assessments</a:t>
            </a:r>
            <a:br>
              <a:rPr lang="en-US" sz="2000">
                <a:solidFill>
                  <a:srgbClr val="4D5760"/>
                </a:solidFill>
              </a:rPr>
            </a:br>
            <a:r>
              <a:rPr lang="en-US" sz="2000">
                <a:solidFill>
                  <a:srgbClr val="4D5760"/>
                </a:solidFill>
              </a:rPr>
              <a:t>(Algebra 1, Biology, Civics, U.S. History, Geometry)</a:t>
            </a:r>
            <a:endParaRPr sz="2000">
              <a:solidFill>
                <a:srgbClr val="4D5760"/>
              </a:solidFill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body" idx="1"/>
          </p:nvPr>
        </p:nvSpPr>
        <p:spPr>
          <a:xfrm>
            <a:off x="893700" y="1373589"/>
            <a:ext cx="6280823" cy="119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Algebra 1, Biology, US History, and Geometry EOC make up 30% of a students’ final grade in those courses. Students are now required to pass Civics Literacy if they want to earn a college degree in Florida. Passing this exam in high school satisfies this requirement.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</a:rPr>
              <a:t>To learn more about state assessments visit the Florida Department of Education’s website,</a:t>
            </a: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fldoe.org/accountability/assessments.</a:t>
            </a:r>
            <a:endParaRPr sz="20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>
            <a:spLocks noGrp="1"/>
          </p:cNvSpPr>
          <p:nvPr>
            <p:ph type="body" idx="1"/>
          </p:nvPr>
        </p:nvSpPr>
        <p:spPr>
          <a:xfrm>
            <a:off x="1697182" y="1503218"/>
            <a:ext cx="5652943" cy="307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9032"/>
              <a:buNone/>
            </a:pPr>
            <a:r>
              <a:rPr lang="en-US" b="1" dirty="0">
                <a:solidFill>
                  <a:srgbClr val="131619"/>
                </a:solidFill>
                <a:latin typeface="Arial"/>
                <a:ea typeface="Arial"/>
                <a:cs typeface="Arial"/>
                <a:sym typeface="Arial"/>
              </a:rPr>
              <a:t>Florida Benchmark For Excellent Student Thinking Standards (B.E.S.T). </a:t>
            </a:r>
            <a:r>
              <a:rPr lang="en-US" dirty="0">
                <a:solidFill>
                  <a:srgbClr val="131619"/>
                </a:solidFill>
                <a:latin typeface="Arial"/>
                <a:ea typeface="Arial"/>
                <a:cs typeface="Arial"/>
                <a:sym typeface="Arial"/>
              </a:rPr>
              <a:t>form the framework of everything taught at school.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9032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9032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Curriculum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dmentum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our core instructional tool.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9032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Char char="○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 – Reading &amp; Writing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Char char="○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Mathematics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Char char="○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Char char="○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Studies/Civics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9032"/>
              <a:buNone/>
            </a:pPr>
            <a:endParaRPr dirty="0"/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1122218" y="358388"/>
            <a:ext cx="623408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D5760"/>
                </a:solidFill>
              </a:rPr>
              <a:t>School’s Curriculum</a:t>
            </a:r>
            <a:endParaRPr/>
          </a:p>
        </p:txBody>
      </p:sp>
      <p:pic>
        <p:nvPicPr>
          <p:cNvPr id="326" name="Google Shape;326;p24" descr="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18" y="529988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Additional Resources</a:t>
            </a:r>
            <a:endParaRPr/>
          </a:p>
        </p:txBody>
      </p:sp>
      <p:pic>
        <p:nvPicPr>
          <p:cNvPr id="332" name="Google Shape;332;p25" descr="Get Engaged logo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3768" y="3837566"/>
            <a:ext cx="2200805" cy="119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5"/>
          <p:cNvSpPr txBox="1"/>
          <p:nvPr/>
        </p:nvSpPr>
        <p:spPr>
          <a:xfrm>
            <a:off x="1191042" y="1390703"/>
            <a:ext cx="3471110" cy="186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32B5B"/>
                </a:solidFill>
                <a:latin typeface="Open Sans"/>
                <a:ea typeface="Open Sans"/>
                <a:cs typeface="Open Sans"/>
                <a:sym typeface="Open Sans"/>
              </a:rPr>
              <a:t>Learning at Home Family Resources - </a:t>
            </a:r>
            <a:r>
              <a:rPr lang="en-US" sz="10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https://www.pcsb.org/Page/32836</a:t>
            </a:r>
            <a:endParaRPr sz="105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32B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32B5B"/>
                </a:solidFill>
                <a:latin typeface="Open Sans"/>
                <a:ea typeface="Open Sans"/>
                <a:cs typeface="Open Sans"/>
                <a:sym typeface="Open Sans"/>
              </a:rPr>
              <a:t>Volunteer in a Pinellas County School - </a:t>
            </a:r>
            <a:r>
              <a:rPr lang="en-US" sz="105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</a:t>
            </a:r>
            <a:r>
              <a:rPr lang="en-US" sz="10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ps://www.pcsb.org/Page/459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32B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32B5B"/>
                </a:solidFill>
                <a:latin typeface="Open Sans"/>
                <a:ea typeface="Open Sans"/>
                <a:cs typeface="Open Sans"/>
                <a:sym typeface="Open Sans"/>
              </a:rPr>
              <a:t>Parent Academy POWER HOURS Webinars - </a:t>
            </a:r>
            <a:r>
              <a:rPr lang="en-US" sz="10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https://www.pcsb.org/Page/26534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32B5B"/>
                </a:solidFill>
                <a:latin typeface="Open Sans"/>
                <a:ea typeface="Open Sans"/>
                <a:cs typeface="Open Sans"/>
                <a:sym typeface="Open Sans"/>
              </a:rPr>
              <a:t>Partnerships - </a:t>
            </a:r>
            <a:r>
              <a:rPr lang="en-US" sz="10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https://www.pcsb.org/Page/418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32B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Google Shape;33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66655" y="1189355"/>
            <a:ext cx="3083645" cy="232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dk2"/>
                </a:solidFill>
              </a:rPr>
              <a:t>Contact Us</a:t>
            </a:r>
            <a:endParaRPr/>
          </a:p>
        </p:txBody>
      </p:sp>
      <p:sp>
        <p:nvSpPr>
          <p:cNvPr id="340" name="Google Shape;340;p2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178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Enterprise High School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2495 Enterprise Rd.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Clearwater, FL 33763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(727) 474-1237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41" name="Google Shape;341;p2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42" name="Google Shape;342;p26"/>
          <p:cNvSpPr/>
          <p:nvPr/>
        </p:nvSpPr>
        <p:spPr>
          <a:xfrm>
            <a:off x="117" y="3323044"/>
            <a:ext cx="7352400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381000" y="3385744"/>
            <a:ext cx="6339125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We appreciate your time!</a:t>
            </a:r>
            <a:endParaRPr sz="3200" b="0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325582" y="3809513"/>
            <a:ext cx="6615545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Please feel free to ask any questions and provide feedback on our Title I Program.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</a:pPr>
            <a:endParaRPr sz="2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4623" y="892977"/>
            <a:ext cx="3091573" cy="17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i="0"/>
              <a:t>Education is for improving the lives of others and for leaving your community and world better than you found it.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63819A"/>
                </a:solidFill>
              </a:rPr>
              <a:t>Marian Wright Edelman</a:t>
            </a:r>
            <a:endParaRPr>
              <a:solidFill>
                <a:srgbClr val="63819A"/>
              </a:solidFill>
            </a:endParaRPr>
          </a:p>
        </p:txBody>
      </p:sp>
      <p:sp>
        <p:nvSpPr>
          <p:cNvPr id="351" name="Google Shape;351;p27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88274" y="252221"/>
            <a:ext cx="586972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D5760"/>
                </a:solidFill>
              </a:rPr>
              <a:t>All About Title I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797522" y="1337545"/>
            <a:ext cx="3448896" cy="119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</a:pPr>
            <a:r>
              <a:rPr lang="en-US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Title I is the </a:t>
            </a:r>
            <a:r>
              <a:rPr lang="en-US" b="1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largest</a:t>
            </a:r>
            <a:r>
              <a:rPr lang="en-US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 federal assistance program for our nation’s schools.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2"/>
          </p:nvPr>
        </p:nvSpPr>
        <p:spPr>
          <a:xfrm>
            <a:off x="992331" y="2125446"/>
            <a:ext cx="3448896" cy="157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3"/>
          </p:nvPr>
        </p:nvSpPr>
        <p:spPr>
          <a:xfrm>
            <a:off x="797522" y="3544524"/>
            <a:ext cx="3643705" cy="121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</a:pPr>
            <a:r>
              <a:rPr lang="en-US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The program serves </a:t>
            </a:r>
            <a:r>
              <a:rPr lang="en-US" b="1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en-US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 schools in Pinellas County including eligible students in </a:t>
            </a:r>
            <a:r>
              <a:rPr lang="en-US" b="1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r>
              <a:rPr lang="en-US" dirty="0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 non-public schools.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8" name="Google Shape;108;p3" descr="Title I - Language and Literacy Academy for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5726" y="1081605"/>
            <a:ext cx="3191950" cy="205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93700" y="147633"/>
            <a:ext cx="4533000" cy="77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Title I Funding Process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833899" y="2140424"/>
            <a:ext cx="795305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893700" y="2196112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 rot="8100000">
            <a:off x="2717838" y="1666722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798618" y="1773982"/>
            <a:ext cx="173182" cy="17149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9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 rot="8100000">
            <a:off x="4754353" y="1592906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 flipH="1">
            <a:off x="4821381" y="1682634"/>
            <a:ext cx="207819" cy="17213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9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4"/>
          <p:cNvSpPr/>
          <p:nvPr/>
        </p:nvSpPr>
        <p:spPr>
          <a:xfrm rot="8100000">
            <a:off x="6782428" y="1619084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 rot="-2700000">
            <a:off x="5870488" y="3554921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 flipH="1">
            <a:off x="5970810" y="3644780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4"/>
          <p:cNvSpPr/>
          <p:nvPr/>
        </p:nvSpPr>
        <p:spPr>
          <a:xfrm rot="-2700000">
            <a:off x="3773903" y="3489517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823512" y="3526971"/>
            <a:ext cx="235526" cy="2459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9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362478" y="1265271"/>
            <a:ext cx="1045461" cy="27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Federal Government </a:t>
            </a:r>
            <a:endParaRPr sz="14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278525" y="976278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Pinellas County Schools</a:t>
            </a:r>
            <a:endParaRPr sz="14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306599" y="100069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Increased Student Achievement </a:t>
            </a:r>
            <a:endParaRPr sz="14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367708" y="395899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Florida Department of Education </a:t>
            </a:r>
            <a:endParaRPr sz="14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405899" y="3961622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Enterprise High School</a:t>
            </a:r>
            <a:endParaRPr sz="1400" b="0" i="0" u="none" strike="noStrike" cap="none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883990" y="1733225"/>
            <a:ext cx="131619" cy="147001"/>
          </a:xfrm>
          <a:prstGeom prst="star5">
            <a:avLst>
              <a:gd name="adj" fmla="val 22634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915872" y="3604108"/>
            <a:ext cx="24397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893700" y="2675"/>
            <a:ext cx="2483700" cy="234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ctrTitle" idx="4294967295"/>
          </p:nvPr>
        </p:nvSpPr>
        <p:spPr>
          <a:xfrm>
            <a:off x="778225" y="2383444"/>
            <a:ext cx="748885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Supplemental Resources</a:t>
            </a:r>
            <a:endParaRPr sz="4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4294967295"/>
          </p:nvPr>
        </p:nvSpPr>
        <p:spPr>
          <a:xfrm>
            <a:off x="778225" y="3435185"/>
            <a:ext cx="6623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Definition: provided in addition to what is already present or available to complete or enhance it.</a:t>
            </a:r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1" name="Google Shape;141;p5" descr="Che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984" y="451104"/>
            <a:ext cx="1438656" cy="142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7053581" y="4696933"/>
            <a:ext cx="142699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https://languages.oup.com/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93700" y="217612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131619"/>
                </a:solidFill>
              </a:rPr>
              <a:t>Let’s Celebrate!</a:t>
            </a: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893700" y="1216833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</a:pPr>
            <a:r>
              <a:rPr lang="en-US" dirty="0">
                <a:solidFill>
                  <a:schemeClr val="dk1"/>
                </a:solidFill>
              </a:rPr>
              <a:t>Enterprise High School earned a “Commendable” School Improvement Rating for 2023-24.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</a:pPr>
            <a:r>
              <a:rPr lang="en-US" dirty="0">
                <a:solidFill>
                  <a:schemeClr val="dk1"/>
                </a:solidFill>
              </a:rPr>
              <a:t>We met 6 out of 6 of our charter goals (</a:t>
            </a:r>
            <a:r>
              <a:rPr lang="en-US" dirty="0"/>
              <a:t>100%</a:t>
            </a:r>
            <a:r>
              <a:rPr lang="en-US" dirty="0">
                <a:solidFill>
                  <a:schemeClr val="dk1"/>
                </a:solidFill>
              </a:rPr>
              <a:t>).</a:t>
            </a:r>
            <a:endParaRPr dirty="0"/>
          </a:p>
        </p:txBody>
      </p:sp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0" name="Google Shape;150;p6" descr="Failing at Dental Hygiene? Score an A+ at the Dentist With These Easy Tips  - Gentle Care Dentist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209" y="3211638"/>
            <a:ext cx="1390458" cy="1390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893700" y="192506"/>
            <a:ext cx="7012766" cy="51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rgbClr val="4D5760"/>
                </a:solidFill>
              </a:rPr>
              <a:t>Title I Programs Provide Supplemental Support</a:t>
            </a:r>
            <a:endParaRPr sz="2400"/>
          </a:p>
        </p:txBody>
      </p:sp>
      <p:sp>
        <p:nvSpPr>
          <p:cNvPr id="156" name="Google Shape;156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157" name="Google Shape;157;p7"/>
          <p:cNvGraphicFramePr/>
          <p:nvPr>
            <p:extLst>
              <p:ext uri="{D42A27DB-BD31-4B8C-83A1-F6EECF244321}">
                <p14:modId xmlns:p14="http://schemas.microsoft.com/office/powerpoint/2010/main" val="1289800081"/>
              </p:ext>
            </p:extLst>
          </p:nvPr>
        </p:nvGraphicFramePr>
        <p:xfrm>
          <a:off x="1271910" y="892873"/>
          <a:ext cx="6107325" cy="3640245"/>
        </p:xfrm>
        <a:graphic>
          <a:graphicData uri="http://schemas.openxmlformats.org/drawingml/2006/table">
            <a:tbl>
              <a:tblPr firstRow="1" bandRow="1">
                <a:noFill/>
                <a:tableStyleId>{39AFAD4F-0AA3-436F-9DD1-75FD1BB6A76A}</a:tableStyleId>
              </a:tblPr>
              <a:tblGrid>
                <a:gridCol w="30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13161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Supplemental Resource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0E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3161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Positive Impact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0E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Additional supplemental personnel: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Part-Time Math Teacher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 have more personnel to work with small groups and individual students who need support in math and ELA. This directly impacts student progress in Math and Reading.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Additional training opportunities for school staff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parent engagement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Extended Learning Opportunities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Summer learning schedule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Parent and Family Engagement Resources and Training Workshops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1863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Increased family engagement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Supplemental teaching materials, equipment, and technology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18639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 growth toward proficiency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326571" y="358388"/>
            <a:ext cx="752980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Title I Schoolwide Planning and Input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3" name="Google Shape;163;p8"/>
          <p:cNvGrpSpPr/>
          <p:nvPr/>
        </p:nvGrpSpPr>
        <p:grpSpPr>
          <a:xfrm>
            <a:off x="5632317" y="2002063"/>
            <a:ext cx="3305700" cy="2612288"/>
            <a:chOff x="5632317" y="1189775"/>
            <a:chExt cx="3305700" cy="3483050"/>
          </a:xfrm>
        </p:grpSpPr>
        <p:sp>
          <p:nvSpPr>
            <p:cNvPr id="164" name="Google Shape;164;p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" name="Google Shape;165;p8"/>
            <p:cNvSpPr txBox="1"/>
            <p:nvPr/>
          </p:nvSpPr>
          <p:spPr>
            <a:xfrm>
              <a:off x="6167062" y="2000859"/>
              <a:ext cx="2236201" cy="2671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4D5760"/>
                  </a:solidFill>
                  <a:latin typeface="Arial"/>
                  <a:ea typeface="Arial"/>
                  <a:cs typeface="Arial"/>
                  <a:sym typeface="Arial"/>
                </a:rPr>
                <a:t>All Title I schools must document that parents are involved in the schoolwide planning process.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6" name="Google Shape;166;p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167" name="Google Shape;167;p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8" name="Google Shape;168;p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69" name="Google Shape;169;p8"/>
          <p:cNvGrpSpPr/>
          <p:nvPr/>
        </p:nvGrpSpPr>
        <p:grpSpPr>
          <a:xfrm>
            <a:off x="2944204" y="2002063"/>
            <a:ext cx="3305700" cy="2654486"/>
            <a:chOff x="2944204" y="1189775"/>
            <a:chExt cx="3305700" cy="3539314"/>
          </a:xfrm>
        </p:grpSpPr>
        <p:sp>
          <p:nvSpPr>
            <p:cNvPr id="170" name="Google Shape;170;p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3366425" y="2000859"/>
              <a:ext cx="2325773" cy="272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4D5760"/>
                  </a:solidFill>
                  <a:latin typeface="Arial"/>
                  <a:ea typeface="Arial"/>
                  <a:cs typeface="Arial"/>
                  <a:sym typeface="Arial"/>
                </a:rPr>
                <a:t>Please attend online or in-person meetings/trainings and complete surveys to provide input on Title I funding.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851028" y="2654338"/>
            <a:ext cx="19978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4D5760"/>
                </a:solidFill>
                <a:latin typeface="Arial"/>
                <a:ea typeface="Arial"/>
                <a:cs typeface="Arial"/>
                <a:sym typeface="Arial"/>
              </a:rPr>
              <a:t>Seek Input from school, family, and community members determine how Title I funds are used based on a needs assessment.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586344" y="358388"/>
            <a:ext cx="576995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Title I Schoolwide Budget</a:t>
            </a: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1066801" y="1587931"/>
            <a:ext cx="719115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Enterprise High School is provided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$35,000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pay for supplemental resources and programs for increased student achievement.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 portion of our Title I funds are used form personnel salaries and/or benefits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Part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-time , Fully certified Math Teacher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9" descr="Mo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16" y="476010"/>
            <a:ext cx="616528" cy="62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1865</Words>
  <Application>Microsoft Office PowerPoint</Application>
  <PresentationFormat>On-screen Show (16:9)</PresentationFormat>
  <Paragraphs>216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Noto Sans Symbols</vt:lpstr>
      <vt:lpstr>Roboto</vt:lpstr>
      <vt:lpstr>Raleway</vt:lpstr>
      <vt:lpstr>Calibri</vt:lpstr>
      <vt:lpstr>Arial</vt:lpstr>
      <vt:lpstr>Times New Roman</vt:lpstr>
      <vt:lpstr>Lato</vt:lpstr>
      <vt:lpstr>Open Sans</vt:lpstr>
      <vt:lpstr>Antonio template</vt:lpstr>
      <vt:lpstr>Title I Annual Parent Meeting</vt:lpstr>
      <vt:lpstr>PowerPoint Presentation</vt:lpstr>
      <vt:lpstr>All About Title I</vt:lpstr>
      <vt:lpstr>Title I Funding Process</vt:lpstr>
      <vt:lpstr>Supplemental Resources</vt:lpstr>
      <vt:lpstr>Let’s Celebrate!</vt:lpstr>
      <vt:lpstr>Title I Programs Provide Supplemental Support</vt:lpstr>
      <vt:lpstr>Title I Schoolwide Planning and Input</vt:lpstr>
      <vt:lpstr>Title I Schoolwide Budget</vt:lpstr>
      <vt:lpstr>PowerPoint Presentation</vt:lpstr>
      <vt:lpstr>Parent’s Right to Know</vt:lpstr>
      <vt:lpstr>Working Together for Student Success</vt:lpstr>
      <vt:lpstr>Parent-School-Student Compact</vt:lpstr>
      <vt:lpstr>Sample School Compact</vt:lpstr>
      <vt:lpstr>Parent and Family Engagement Plan (PFEP)</vt:lpstr>
      <vt:lpstr>Parent Advisory Council (PAC)</vt:lpstr>
      <vt:lpstr>Accountability </vt:lpstr>
      <vt:lpstr>PowerPoint Presentation</vt:lpstr>
      <vt:lpstr>PowerPoint Presentation</vt:lpstr>
      <vt:lpstr>New Assessment: FAST</vt:lpstr>
      <vt:lpstr>Florida End of Course (EOC) Assessments (Algebra 1, Biology, Civics, U.S. History, Geometry)</vt:lpstr>
      <vt:lpstr>School’s Curriculum</vt:lpstr>
      <vt:lpstr>Additional Resources</vt:lpstr>
      <vt:lpstr>Contact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Parent Meeting</dc:title>
  <dc:creator>Petitbois Merlande</dc:creator>
  <cp:lastModifiedBy>Humphries Steven</cp:lastModifiedBy>
  <cp:revision>6</cp:revision>
  <cp:lastPrinted>2024-09-30T19:58:46Z</cp:lastPrinted>
  <dcterms:modified xsi:type="dcterms:W3CDTF">2024-10-15T18:47:59Z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0x010100C426F2A1D279794C95913B258445B400</vt:lpwstr>
  </property>
</Properties>
</file>