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44" r:id="rId4"/>
  </p:sldMasterIdLst>
  <p:notesMasterIdLst>
    <p:notesMasterId r:id="rId33"/>
  </p:notesMasterIdLst>
  <p:sldIdLst>
    <p:sldId id="256" r:id="rId5"/>
    <p:sldId id="257" r:id="rId6"/>
    <p:sldId id="259" r:id="rId7"/>
    <p:sldId id="258" r:id="rId8"/>
    <p:sldId id="260" r:id="rId9"/>
    <p:sldId id="286" r:id="rId10"/>
    <p:sldId id="261" r:id="rId11"/>
    <p:sldId id="263" r:id="rId12"/>
    <p:sldId id="262" r:id="rId13"/>
    <p:sldId id="276" r:id="rId14"/>
    <p:sldId id="267" r:id="rId15"/>
    <p:sldId id="274" r:id="rId16"/>
    <p:sldId id="264" r:id="rId17"/>
    <p:sldId id="270" r:id="rId18"/>
    <p:sldId id="278" r:id="rId19"/>
    <p:sldId id="282" r:id="rId20"/>
    <p:sldId id="268" r:id="rId21"/>
    <p:sldId id="283" r:id="rId22"/>
    <p:sldId id="280" r:id="rId23"/>
    <p:sldId id="284" r:id="rId24"/>
    <p:sldId id="269" r:id="rId25"/>
    <p:sldId id="279" r:id="rId26"/>
    <p:sldId id="281" r:id="rId27"/>
    <p:sldId id="277" r:id="rId28"/>
    <p:sldId id="285" r:id="rId29"/>
    <p:sldId id="287" r:id="rId30"/>
    <p:sldId id="273" r:id="rId31"/>
    <p:sldId id="265"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64"/>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858" autoAdjust="0"/>
    <p:restoredTop sz="94343" autoAdjust="0"/>
  </p:normalViewPr>
  <p:slideViewPr>
    <p:cSldViewPr snapToGrid="0" snapToObjects="1">
      <p:cViewPr varScale="1">
        <p:scale>
          <a:sx n="73" d="100"/>
          <a:sy n="73" d="100"/>
        </p:scale>
        <p:origin x="1164"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5EAF0B9-B791-4378-B573-DDC7199AF0D9}" type="datetimeFigureOut">
              <a:rPr lang="en-US" smtClean="0"/>
              <a:t>9/28/2020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13BE511-0B8B-4937-A477-10F91184C1C1}" type="slidenum">
              <a:rPr lang="en-US" smtClean="0"/>
              <a:t>‹#›</a:t>
            </a:fld>
            <a:endParaRPr lang="en-US"/>
          </a:p>
        </p:txBody>
      </p:sp>
    </p:spTree>
    <p:extLst>
      <p:ext uri="{BB962C8B-B14F-4D97-AF65-F5344CB8AC3E}">
        <p14:creationId xmlns:p14="http://schemas.microsoft.com/office/powerpoint/2010/main" val="18425441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 </a:t>
            </a:r>
          </a:p>
        </p:txBody>
      </p:sp>
      <p:sp>
        <p:nvSpPr>
          <p:cNvPr id="4" name="Slide Number Placeholder 3"/>
          <p:cNvSpPr>
            <a:spLocks noGrp="1"/>
          </p:cNvSpPr>
          <p:nvPr>
            <p:ph type="sldNum" sz="quarter" idx="10"/>
          </p:nvPr>
        </p:nvSpPr>
        <p:spPr/>
        <p:txBody>
          <a:bodyPr/>
          <a:lstStyle/>
          <a:p>
            <a:fld id="{313BE511-0B8B-4937-A477-10F91184C1C1}" type="slidenum">
              <a:rPr lang="en-US" smtClean="0"/>
              <a:t>1</a:t>
            </a:fld>
            <a:endParaRPr lang="en-US"/>
          </a:p>
        </p:txBody>
      </p:sp>
    </p:spTree>
    <p:extLst>
      <p:ext uri="{BB962C8B-B14F-4D97-AF65-F5344CB8AC3E}">
        <p14:creationId xmlns:p14="http://schemas.microsoft.com/office/powerpoint/2010/main" val="531358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latin typeface="Arial" panose="020B0604020202020204" pitchFamily="34" charset="0"/>
              </a:rPr>
              <a:t>Section 1112 of ESEA requires meaningful involvement of parents in the decisions made at the school. Specifically, parents are required to be involved in the development, implementation, review and revisions of the Parent and Family Engagement Plan, School-wide Plan (School Improvement Plan) and the Parent-School Compact. Parents are also required to be involved in the development of district wide policies. </a:t>
            </a:r>
          </a:p>
          <a:p>
            <a:endParaRPr lang="en-US" altLang="en-US" dirty="0">
              <a:latin typeface="Arial" panose="020B0604020202020204" pitchFamily="34" charset="0"/>
            </a:endParaRPr>
          </a:p>
          <a:p>
            <a:r>
              <a:rPr lang="en-US" altLang="en-US" b="1" u="sng" dirty="0">
                <a:latin typeface="Arial" panose="020B0604020202020204" pitchFamily="34" charset="0"/>
              </a:rPr>
              <a:t>Title I District Parent and Family Engagement Plan</a:t>
            </a:r>
            <a:r>
              <a:rPr lang="en-US" altLang="en-US" dirty="0">
                <a:latin typeface="Arial" panose="020B0604020202020204" pitchFamily="34" charset="0"/>
              </a:rPr>
              <a:t>– how the district involves parents and families and build schools’ and parents’ capacity for strong parent and family engagement and to help their children succeed.   Must be reviewed and revised annually with parents.</a:t>
            </a:r>
          </a:p>
          <a:p>
            <a:pPr marL="742950" lvl="1" indent="-285750"/>
            <a:r>
              <a:rPr lang="en-US" altLang="en-US" dirty="0">
                <a:latin typeface="Arial" panose="020B0604020202020204" pitchFamily="34" charset="0"/>
              </a:rPr>
              <a:t>Explain that Title I parents can be involved in reviewing and updating the policy each year (provide the dates/times for the virtual meeting if available)</a:t>
            </a:r>
          </a:p>
          <a:p>
            <a:endParaRPr lang="en-US" dirty="0"/>
          </a:p>
        </p:txBody>
      </p:sp>
      <p:sp>
        <p:nvSpPr>
          <p:cNvPr id="4" name="Slide Number Placeholder 3"/>
          <p:cNvSpPr>
            <a:spLocks noGrp="1"/>
          </p:cNvSpPr>
          <p:nvPr>
            <p:ph type="sldNum" sz="quarter" idx="10"/>
          </p:nvPr>
        </p:nvSpPr>
        <p:spPr/>
        <p:txBody>
          <a:bodyPr/>
          <a:lstStyle/>
          <a:p>
            <a:fld id="{313BE511-0B8B-4937-A477-10F91184C1C1}" type="slidenum">
              <a:rPr lang="en-US" smtClean="0"/>
              <a:t>10</a:t>
            </a:fld>
            <a:endParaRPr lang="en-US"/>
          </a:p>
        </p:txBody>
      </p:sp>
    </p:spTree>
    <p:extLst>
      <p:ext uri="{BB962C8B-B14F-4D97-AF65-F5344CB8AC3E}">
        <p14:creationId xmlns:p14="http://schemas.microsoft.com/office/powerpoint/2010/main" val="19064611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latin typeface="Arial" panose="020B0604020202020204" pitchFamily="34" charset="0"/>
              </a:rPr>
              <a:t>Title I Schoolwide Plan should only include Comprehensive Needs Assessment, Areas of Focus, Program Implementation, Professional Development (No names or salaries) </a:t>
            </a:r>
          </a:p>
          <a:p>
            <a:r>
              <a:rPr lang="en-US" altLang="en-US" dirty="0">
                <a:latin typeface="Arial" panose="020B0604020202020204" pitchFamily="34" charset="0"/>
              </a:rPr>
              <a:t>Inform parents about information that can found at the station…School’s PFEP, </a:t>
            </a:r>
            <a:r>
              <a:rPr lang="en-US" altLang="en-US" dirty="0" err="1">
                <a:latin typeface="Arial" panose="020B0604020202020204" pitchFamily="34" charset="0"/>
              </a:rPr>
              <a:t>Distict</a:t>
            </a:r>
            <a:r>
              <a:rPr lang="en-US" altLang="en-US" dirty="0">
                <a:latin typeface="Arial" panose="020B0604020202020204" pitchFamily="34" charset="0"/>
              </a:rPr>
              <a:t> PFEP, Parents Right to Know, SIP, Portal information, </a:t>
            </a:r>
            <a:r>
              <a:rPr lang="en-US" altLang="en-US" dirty="0" err="1">
                <a:latin typeface="Arial" panose="020B0604020202020204" pitchFamily="34" charset="0"/>
              </a:rPr>
              <a:t>etc</a:t>
            </a:r>
            <a:endParaRPr lang="en-US" dirty="0"/>
          </a:p>
        </p:txBody>
      </p:sp>
      <p:sp>
        <p:nvSpPr>
          <p:cNvPr id="4" name="Slide Number Placeholder 3"/>
          <p:cNvSpPr>
            <a:spLocks noGrp="1"/>
          </p:cNvSpPr>
          <p:nvPr>
            <p:ph type="sldNum" sz="quarter" idx="10"/>
          </p:nvPr>
        </p:nvSpPr>
        <p:spPr/>
        <p:txBody>
          <a:bodyPr/>
          <a:lstStyle/>
          <a:p>
            <a:fld id="{313BE511-0B8B-4937-A477-10F91184C1C1}" type="slidenum">
              <a:rPr lang="en-US" smtClean="0"/>
              <a:t>11</a:t>
            </a:fld>
            <a:endParaRPr lang="en-US"/>
          </a:p>
        </p:txBody>
      </p:sp>
    </p:spTree>
    <p:extLst>
      <p:ext uri="{BB962C8B-B14F-4D97-AF65-F5344CB8AC3E}">
        <p14:creationId xmlns:p14="http://schemas.microsoft.com/office/powerpoint/2010/main" val="24141719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u="sng" dirty="0">
                <a:latin typeface="Arial" panose="020B0604020202020204" pitchFamily="34" charset="0"/>
              </a:rPr>
              <a:t>Title I School-Parent-Student Compact</a:t>
            </a:r>
            <a:r>
              <a:rPr lang="en-US" altLang="en-US" dirty="0">
                <a:latin typeface="Arial" panose="020B0604020202020204" pitchFamily="34" charset="0"/>
              </a:rPr>
              <a:t> – outlines how parents, the entire school staff, and students will share the responsibility for improved student academic achievement. Must be reviewed and revised annually with parents. </a:t>
            </a:r>
          </a:p>
          <a:p>
            <a:pPr lvl="1"/>
            <a:r>
              <a:rPr lang="en-US" altLang="en-US" dirty="0">
                <a:latin typeface="Arial" panose="020B0604020202020204" pitchFamily="34" charset="0"/>
              </a:rPr>
              <a:t>Explain that Title I parents can be involved in reviewing and updating the school/parent policy each year (provide the dates/times for the meeting if available)</a:t>
            </a:r>
          </a:p>
          <a:p>
            <a:endParaRPr lang="en-US" dirty="0"/>
          </a:p>
        </p:txBody>
      </p:sp>
      <p:sp>
        <p:nvSpPr>
          <p:cNvPr id="4" name="Slide Number Placeholder 3"/>
          <p:cNvSpPr>
            <a:spLocks noGrp="1"/>
          </p:cNvSpPr>
          <p:nvPr>
            <p:ph type="sldNum" sz="quarter" idx="10"/>
          </p:nvPr>
        </p:nvSpPr>
        <p:spPr/>
        <p:txBody>
          <a:bodyPr/>
          <a:lstStyle/>
          <a:p>
            <a:fld id="{313BE511-0B8B-4937-A477-10F91184C1C1}" type="slidenum">
              <a:rPr lang="en-US" smtClean="0"/>
              <a:t>12</a:t>
            </a:fld>
            <a:endParaRPr lang="en-US"/>
          </a:p>
        </p:txBody>
      </p:sp>
    </p:spTree>
    <p:extLst>
      <p:ext uri="{BB962C8B-B14F-4D97-AF65-F5344CB8AC3E}">
        <p14:creationId xmlns:p14="http://schemas.microsoft.com/office/powerpoint/2010/main" val="37064385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latin typeface="Arial" panose="020B0604020202020204" pitchFamily="34" charset="0"/>
              </a:rPr>
              <a:t>Provide information on the specific committees that parents can be involved. Include the purpose, date and time of meetings. </a:t>
            </a:r>
          </a:p>
          <a:p>
            <a:r>
              <a:rPr lang="en-US" altLang="en-US" dirty="0">
                <a:latin typeface="Arial" panose="020B0604020202020204" pitchFamily="34" charset="0"/>
              </a:rPr>
              <a:t>Explain the PFEP and its purpose. </a:t>
            </a:r>
          </a:p>
          <a:p>
            <a:endParaRPr lang="en-US" dirty="0"/>
          </a:p>
        </p:txBody>
      </p:sp>
      <p:sp>
        <p:nvSpPr>
          <p:cNvPr id="4" name="Slide Number Placeholder 3"/>
          <p:cNvSpPr>
            <a:spLocks noGrp="1"/>
          </p:cNvSpPr>
          <p:nvPr>
            <p:ph type="sldNum" sz="quarter" idx="10"/>
          </p:nvPr>
        </p:nvSpPr>
        <p:spPr/>
        <p:txBody>
          <a:bodyPr/>
          <a:lstStyle/>
          <a:p>
            <a:fld id="{313BE511-0B8B-4937-A477-10F91184C1C1}" type="slidenum">
              <a:rPr lang="en-US" smtClean="0"/>
              <a:t>13</a:t>
            </a:fld>
            <a:endParaRPr lang="en-US"/>
          </a:p>
        </p:txBody>
      </p:sp>
    </p:spTree>
    <p:extLst>
      <p:ext uri="{BB962C8B-B14F-4D97-AF65-F5344CB8AC3E}">
        <p14:creationId xmlns:p14="http://schemas.microsoft.com/office/powerpoint/2010/main" val="14325533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Please add your PAC representative in slide and email Amy Brown the contact at dodgeam@pcsb.org </a:t>
            </a:r>
          </a:p>
        </p:txBody>
      </p:sp>
      <p:sp>
        <p:nvSpPr>
          <p:cNvPr id="4" name="Slide Number Placeholder 3"/>
          <p:cNvSpPr>
            <a:spLocks noGrp="1"/>
          </p:cNvSpPr>
          <p:nvPr>
            <p:ph type="sldNum" sz="quarter" idx="10"/>
          </p:nvPr>
        </p:nvSpPr>
        <p:spPr/>
        <p:txBody>
          <a:bodyPr/>
          <a:lstStyle/>
          <a:p>
            <a:fld id="{313BE511-0B8B-4937-A477-10F91184C1C1}" type="slidenum">
              <a:rPr lang="en-US" smtClean="0"/>
              <a:t>14</a:t>
            </a:fld>
            <a:endParaRPr lang="en-US"/>
          </a:p>
        </p:txBody>
      </p:sp>
    </p:spTree>
    <p:extLst>
      <p:ext uri="{BB962C8B-B14F-4D97-AF65-F5344CB8AC3E}">
        <p14:creationId xmlns:p14="http://schemas.microsoft.com/office/powerpoint/2010/main" val="18235381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you follow the link </a:t>
            </a:r>
            <a:r>
              <a:rPr lang="en-US" dirty="0" err="1"/>
              <a:t>EduDataPortal</a:t>
            </a:r>
            <a:r>
              <a:rPr lang="en-US" dirty="0"/>
              <a:t> select Pinellas County and search by school. </a:t>
            </a:r>
          </a:p>
        </p:txBody>
      </p:sp>
      <p:sp>
        <p:nvSpPr>
          <p:cNvPr id="4" name="Slide Number Placeholder 3"/>
          <p:cNvSpPr>
            <a:spLocks noGrp="1"/>
          </p:cNvSpPr>
          <p:nvPr>
            <p:ph type="sldNum" sz="quarter" idx="10"/>
          </p:nvPr>
        </p:nvSpPr>
        <p:spPr/>
        <p:txBody>
          <a:bodyPr/>
          <a:lstStyle/>
          <a:p>
            <a:fld id="{313BE511-0B8B-4937-A477-10F91184C1C1}" type="slidenum">
              <a:rPr lang="en-US" smtClean="0"/>
              <a:t>16</a:t>
            </a:fld>
            <a:endParaRPr lang="en-US"/>
          </a:p>
        </p:txBody>
      </p:sp>
    </p:spTree>
    <p:extLst>
      <p:ext uri="{BB962C8B-B14F-4D97-AF65-F5344CB8AC3E}">
        <p14:creationId xmlns:p14="http://schemas.microsoft.com/office/powerpoint/2010/main" val="23385721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latin typeface="Arial" panose="020B0604020202020204" pitchFamily="34" charset="0"/>
              </a:rPr>
              <a:t>You may use this slide to explain your school’s grade</a:t>
            </a:r>
          </a:p>
          <a:p>
            <a:endParaRPr lang="en-US" dirty="0"/>
          </a:p>
        </p:txBody>
      </p:sp>
      <p:sp>
        <p:nvSpPr>
          <p:cNvPr id="4" name="Slide Number Placeholder 3"/>
          <p:cNvSpPr>
            <a:spLocks noGrp="1"/>
          </p:cNvSpPr>
          <p:nvPr>
            <p:ph type="sldNum" sz="quarter" idx="10"/>
          </p:nvPr>
        </p:nvSpPr>
        <p:spPr/>
        <p:txBody>
          <a:bodyPr/>
          <a:lstStyle/>
          <a:p>
            <a:fld id="{313BE511-0B8B-4937-A477-10F91184C1C1}" type="slidenum">
              <a:rPr lang="en-US" smtClean="0"/>
              <a:t>17</a:t>
            </a:fld>
            <a:endParaRPr lang="en-US"/>
          </a:p>
        </p:txBody>
      </p:sp>
    </p:spTree>
    <p:extLst>
      <p:ext uri="{BB962C8B-B14F-4D97-AF65-F5344CB8AC3E}">
        <p14:creationId xmlns:p14="http://schemas.microsoft.com/office/powerpoint/2010/main" val="37363507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All curriculum, instruction and assessments are based on student-centered expectations. </a:t>
            </a:r>
          </a:p>
          <a:p>
            <a:endParaRPr lang="en-US" dirty="0"/>
          </a:p>
        </p:txBody>
      </p:sp>
      <p:sp>
        <p:nvSpPr>
          <p:cNvPr id="4" name="Slide Number Placeholder 3"/>
          <p:cNvSpPr>
            <a:spLocks noGrp="1"/>
          </p:cNvSpPr>
          <p:nvPr>
            <p:ph type="sldNum" sz="quarter" idx="10"/>
          </p:nvPr>
        </p:nvSpPr>
        <p:spPr/>
        <p:txBody>
          <a:bodyPr/>
          <a:lstStyle/>
          <a:p>
            <a:fld id="{313BE511-0B8B-4937-A477-10F91184C1C1}" type="slidenum">
              <a:rPr lang="en-US" smtClean="0"/>
              <a:t>18</a:t>
            </a:fld>
            <a:endParaRPr lang="en-US"/>
          </a:p>
        </p:txBody>
      </p:sp>
    </p:spTree>
    <p:extLst>
      <p:ext uri="{BB962C8B-B14F-4D97-AF65-F5344CB8AC3E}">
        <p14:creationId xmlns:p14="http://schemas.microsoft.com/office/powerpoint/2010/main" val="17772593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r>
              <a:rPr lang="en-US" altLang="en-US" dirty="0">
                <a:latin typeface="Arial" panose="020B0604020202020204" pitchFamily="34" charset="0"/>
              </a:rPr>
              <a:t>This slide is optional if this will be discussed with classroom teacher </a:t>
            </a:r>
          </a:p>
          <a:p>
            <a:pPr marL="228600" indent="-228600"/>
            <a:r>
              <a:rPr lang="en-US" altLang="en-US" dirty="0">
                <a:latin typeface="Arial" panose="020B0604020202020204" pitchFamily="34" charset="0"/>
              </a:rPr>
              <a:t>School’s Curriculum</a:t>
            </a:r>
          </a:p>
          <a:p>
            <a:pPr marL="228600" indent="-228600"/>
            <a:r>
              <a:rPr lang="en-US" altLang="en-US" dirty="0">
                <a:latin typeface="Arial" panose="020B0604020202020204" pitchFamily="34" charset="0"/>
              </a:rPr>
              <a:t>Describe and explain the curriculum (Specific names of texts)</a:t>
            </a:r>
          </a:p>
          <a:p>
            <a:endParaRPr lang="en-US" dirty="0"/>
          </a:p>
        </p:txBody>
      </p:sp>
      <p:sp>
        <p:nvSpPr>
          <p:cNvPr id="4" name="Slide Number Placeholder 3"/>
          <p:cNvSpPr>
            <a:spLocks noGrp="1"/>
          </p:cNvSpPr>
          <p:nvPr>
            <p:ph type="sldNum" sz="quarter" idx="10"/>
          </p:nvPr>
        </p:nvSpPr>
        <p:spPr/>
        <p:txBody>
          <a:bodyPr/>
          <a:lstStyle/>
          <a:p>
            <a:fld id="{313BE511-0B8B-4937-A477-10F91184C1C1}" type="slidenum">
              <a:rPr lang="en-US" smtClean="0"/>
              <a:t>19</a:t>
            </a:fld>
            <a:endParaRPr lang="en-US"/>
          </a:p>
        </p:txBody>
      </p:sp>
    </p:spTree>
    <p:extLst>
      <p:ext uri="{BB962C8B-B14F-4D97-AF65-F5344CB8AC3E}">
        <p14:creationId xmlns:p14="http://schemas.microsoft.com/office/powerpoint/2010/main" val="14078164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curriculum, instruction and assessments are based on student-centered expectations. </a:t>
            </a:r>
          </a:p>
        </p:txBody>
      </p:sp>
      <p:sp>
        <p:nvSpPr>
          <p:cNvPr id="4" name="Slide Number Placeholder 3"/>
          <p:cNvSpPr>
            <a:spLocks noGrp="1"/>
          </p:cNvSpPr>
          <p:nvPr>
            <p:ph type="sldNum" sz="quarter" idx="10"/>
          </p:nvPr>
        </p:nvSpPr>
        <p:spPr/>
        <p:txBody>
          <a:bodyPr/>
          <a:lstStyle/>
          <a:p>
            <a:fld id="{313BE511-0B8B-4937-A477-10F91184C1C1}" type="slidenum">
              <a:rPr lang="en-US" smtClean="0"/>
              <a:t>22</a:t>
            </a:fld>
            <a:endParaRPr lang="en-US"/>
          </a:p>
        </p:txBody>
      </p:sp>
    </p:spTree>
    <p:extLst>
      <p:ext uri="{BB962C8B-B14F-4D97-AF65-F5344CB8AC3E}">
        <p14:creationId xmlns:p14="http://schemas.microsoft.com/office/powerpoint/2010/main" val="30564630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3BE511-0B8B-4937-A477-10F91184C1C1}" type="slidenum">
              <a:rPr lang="en-US" smtClean="0"/>
              <a:t>2</a:t>
            </a:fld>
            <a:endParaRPr lang="en-US"/>
          </a:p>
        </p:txBody>
      </p:sp>
    </p:spTree>
    <p:extLst>
      <p:ext uri="{BB962C8B-B14F-4D97-AF65-F5344CB8AC3E}">
        <p14:creationId xmlns:p14="http://schemas.microsoft.com/office/powerpoint/2010/main" val="41191594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the timeline for the implementation for Florida’s BEST Standards. </a:t>
            </a:r>
          </a:p>
        </p:txBody>
      </p:sp>
      <p:sp>
        <p:nvSpPr>
          <p:cNvPr id="4" name="Slide Number Placeholder 3"/>
          <p:cNvSpPr>
            <a:spLocks noGrp="1"/>
          </p:cNvSpPr>
          <p:nvPr>
            <p:ph type="sldNum" sz="quarter" idx="10"/>
          </p:nvPr>
        </p:nvSpPr>
        <p:spPr/>
        <p:txBody>
          <a:bodyPr/>
          <a:lstStyle/>
          <a:p>
            <a:fld id="{313BE511-0B8B-4937-A477-10F91184C1C1}" type="slidenum">
              <a:rPr lang="en-US" smtClean="0"/>
              <a:t>23</a:t>
            </a:fld>
            <a:endParaRPr lang="en-US"/>
          </a:p>
        </p:txBody>
      </p:sp>
    </p:spTree>
    <p:extLst>
      <p:ext uri="{BB962C8B-B14F-4D97-AF65-F5344CB8AC3E}">
        <p14:creationId xmlns:p14="http://schemas.microsoft.com/office/powerpoint/2010/main" val="21036429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3BE511-0B8B-4937-A477-10F91184C1C1}" type="slidenum">
              <a:rPr lang="en-US" smtClean="0"/>
              <a:t>27</a:t>
            </a:fld>
            <a:endParaRPr lang="en-US"/>
          </a:p>
        </p:txBody>
      </p:sp>
    </p:spTree>
    <p:extLst>
      <p:ext uri="{BB962C8B-B14F-4D97-AF65-F5344CB8AC3E}">
        <p14:creationId xmlns:p14="http://schemas.microsoft.com/office/powerpoint/2010/main" val="42214188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Personalize with all ways you connect with families. </a:t>
            </a:r>
          </a:p>
        </p:txBody>
      </p:sp>
      <p:sp>
        <p:nvSpPr>
          <p:cNvPr id="4" name="Slide Number Placeholder 3"/>
          <p:cNvSpPr>
            <a:spLocks noGrp="1"/>
          </p:cNvSpPr>
          <p:nvPr>
            <p:ph type="sldNum" sz="quarter" idx="10"/>
          </p:nvPr>
        </p:nvSpPr>
        <p:spPr/>
        <p:txBody>
          <a:bodyPr/>
          <a:lstStyle/>
          <a:p>
            <a:fld id="{313BE511-0B8B-4937-A477-10F91184C1C1}" type="slidenum">
              <a:rPr lang="en-US" smtClean="0"/>
              <a:t>28</a:t>
            </a:fld>
            <a:endParaRPr lang="en-US"/>
          </a:p>
        </p:txBody>
      </p:sp>
    </p:spTree>
    <p:extLst>
      <p:ext uri="{BB962C8B-B14F-4D97-AF65-F5344CB8AC3E}">
        <p14:creationId xmlns:p14="http://schemas.microsoft.com/office/powerpoint/2010/main" val="25612599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latin typeface="Arial" panose="020B0604020202020204" pitchFamily="34" charset="0"/>
              </a:rPr>
              <a:t>The Florida Department of Education receives funds from the federal government. Districts receive Title I funds from Department of Education, and the school district distributes these funds to schools based on the percentage of children eligible for free/reduced price lunch; however, students do not have to be from low-income families to receive help.  </a:t>
            </a:r>
          </a:p>
          <a:p>
            <a:pPr eaLnBrk="1" hangingPunct="1"/>
            <a:endParaRPr lang="en-US" altLang="en-US" dirty="0">
              <a:latin typeface="Arial" panose="020B0604020202020204" pitchFamily="34" charset="0"/>
            </a:endParaRPr>
          </a:p>
          <a:p>
            <a:r>
              <a:rPr lang="en-US" altLang="en-US" dirty="0">
                <a:latin typeface="Arial" panose="020B0604020202020204" pitchFamily="34" charset="0"/>
              </a:rPr>
              <a:t>For Title I School-wide Programs:  Our students are in a Title I School-wide program. This means that our Title I money can be used to upgrade the educational program in ways that may impact every student in the school .  This also means that </a:t>
            </a:r>
            <a:r>
              <a:rPr lang="en-US" altLang="en-US" b="1" dirty="0">
                <a:latin typeface="Arial" panose="020B0604020202020204" pitchFamily="34" charset="0"/>
              </a:rPr>
              <a:t>every parent/guardian of a student in our school is a Title I parent! </a:t>
            </a:r>
            <a:r>
              <a:rPr lang="en-US" altLang="en-US" dirty="0">
                <a:latin typeface="Arial" panose="020B0604020202020204" pitchFamily="34" charset="0"/>
              </a:rPr>
              <a:t>The schools set goals for improvement, measure student progress, using standards set forth in the state’s Title I plan, develop programs that add to regular classroom instruction, and involve parents in all aspects of the program.</a:t>
            </a:r>
          </a:p>
          <a:p>
            <a:endParaRPr lang="en-US" dirty="0"/>
          </a:p>
        </p:txBody>
      </p:sp>
      <p:sp>
        <p:nvSpPr>
          <p:cNvPr id="4" name="Slide Number Placeholder 3"/>
          <p:cNvSpPr>
            <a:spLocks noGrp="1"/>
          </p:cNvSpPr>
          <p:nvPr>
            <p:ph type="sldNum" sz="quarter" idx="10"/>
          </p:nvPr>
        </p:nvSpPr>
        <p:spPr/>
        <p:txBody>
          <a:bodyPr/>
          <a:lstStyle/>
          <a:p>
            <a:fld id="{313BE511-0B8B-4937-A477-10F91184C1C1}" type="slidenum">
              <a:rPr lang="en-US" smtClean="0"/>
              <a:t>3</a:t>
            </a:fld>
            <a:endParaRPr lang="en-US"/>
          </a:p>
        </p:txBody>
      </p:sp>
    </p:spTree>
    <p:extLst>
      <p:ext uri="{BB962C8B-B14F-4D97-AF65-F5344CB8AC3E}">
        <p14:creationId xmlns:p14="http://schemas.microsoft.com/office/powerpoint/2010/main" val="17224459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latin typeface="Arial" panose="020B0604020202020204" pitchFamily="34" charset="0"/>
              </a:rPr>
              <a:t>Title I funds are used to supplement the program at the school by providing funds which support the following types of activities:</a:t>
            </a:r>
          </a:p>
          <a:p>
            <a:endParaRPr lang="en-US" altLang="en-US" dirty="0">
              <a:latin typeface="Arial" panose="020B0604020202020204" pitchFamily="34" charset="0"/>
            </a:endParaRPr>
          </a:p>
          <a:p>
            <a:pPr>
              <a:buFontTx/>
              <a:buChar char="•"/>
            </a:pPr>
            <a:r>
              <a:rPr lang="en-US" altLang="en-US" dirty="0">
                <a:latin typeface="Arial" panose="020B0604020202020204" pitchFamily="34" charset="0"/>
              </a:rPr>
              <a:t>Additional teachers and paraprofessionals to create smaller classes</a:t>
            </a:r>
          </a:p>
          <a:p>
            <a:pPr eaLnBrk="1" hangingPunct="1">
              <a:buFontTx/>
              <a:buChar char="•"/>
            </a:pPr>
            <a:r>
              <a:rPr lang="en-US" altLang="en-US" dirty="0">
                <a:latin typeface="Arial" panose="020B0604020202020204" pitchFamily="34" charset="0"/>
              </a:rPr>
              <a:t>Additional training for school staff</a:t>
            </a:r>
          </a:p>
          <a:p>
            <a:pPr eaLnBrk="1" hangingPunct="1">
              <a:buFontTx/>
              <a:buChar char="•"/>
            </a:pPr>
            <a:r>
              <a:rPr lang="en-US" altLang="en-US" dirty="0">
                <a:latin typeface="Arial" panose="020B0604020202020204" pitchFamily="34" charset="0"/>
              </a:rPr>
              <a:t>Extra time for instruction (Before and/or after school programs)</a:t>
            </a:r>
          </a:p>
          <a:p>
            <a:pPr eaLnBrk="1" hangingPunct="1">
              <a:buFontTx/>
              <a:buChar char="•"/>
            </a:pPr>
            <a:r>
              <a:rPr lang="en-US" altLang="en-US" dirty="0">
                <a:latin typeface="Arial" panose="020B0604020202020204" pitchFamily="34" charset="0"/>
              </a:rPr>
              <a:t>Parent and Family Engagement Activities </a:t>
            </a:r>
          </a:p>
          <a:p>
            <a:pPr eaLnBrk="1" hangingPunct="1">
              <a:buFontTx/>
              <a:buChar char="•"/>
            </a:pPr>
            <a:r>
              <a:rPr lang="en-US" altLang="en-US" dirty="0">
                <a:latin typeface="Arial" panose="020B0604020202020204" pitchFamily="34" charset="0"/>
              </a:rPr>
              <a:t>A variety of supplemental teaching methods and materials</a:t>
            </a:r>
          </a:p>
          <a:p>
            <a:endParaRPr lang="en-US" dirty="0"/>
          </a:p>
        </p:txBody>
      </p:sp>
      <p:sp>
        <p:nvSpPr>
          <p:cNvPr id="4" name="Slide Number Placeholder 3"/>
          <p:cNvSpPr>
            <a:spLocks noGrp="1"/>
          </p:cNvSpPr>
          <p:nvPr>
            <p:ph type="sldNum" sz="quarter" idx="10"/>
          </p:nvPr>
        </p:nvSpPr>
        <p:spPr/>
        <p:txBody>
          <a:bodyPr/>
          <a:lstStyle/>
          <a:p>
            <a:fld id="{313BE511-0B8B-4937-A477-10F91184C1C1}" type="slidenum">
              <a:rPr lang="en-US" smtClean="0"/>
              <a:t>4</a:t>
            </a:fld>
            <a:endParaRPr lang="en-US"/>
          </a:p>
        </p:txBody>
      </p:sp>
    </p:spTree>
    <p:extLst>
      <p:ext uri="{BB962C8B-B14F-4D97-AF65-F5344CB8AC3E}">
        <p14:creationId xmlns:p14="http://schemas.microsoft.com/office/powerpoint/2010/main" val="22019948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latin typeface="Arial" panose="020B0604020202020204" pitchFamily="34" charset="0"/>
              </a:rPr>
              <a:t> Decisions and Planning on How to Use Title I funds based on needs assessment.</a:t>
            </a:r>
            <a:endParaRPr lang="en-US" dirty="0"/>
          </a:p>
        </p:txBody>
      </p:sp>
      <p:sp>
        <p:nvSpPr>
          <p:cNvPr id="4" name="Slide Number Placeholder 3"/>
          <p:cNvSpPr>
            <a:spLocks noGrp="1"/>
          </p:cNvSpPr>
          <p:nvPr>
            <p:ph type="sldNum" sz="quarter" idx="10"/>
          </p:nvPr>
        </p:nvSpPr>
        <p:spPr/>
        <p:txBody>
          <a:bodyPr/>
          <a:lstStyle/>
          <a:p>
            <a:fld id="{313BE511-0B8B-4937-A477-10F91184C1C1}" type="slidenum">
              <a:rPr lang="en-US" smtClean="0"/>
              <a:t>5</a:t>
            </a:fld>
            <a:endParaRPr lang="en-US"/>
          </a:p>
        </p:txBody>
      </p:sp>
    </p:spTree>
    <p:extLst>
      <p:ext uri="{BB962C8B-B14F-4D97-AF65-F5344CB8AC3E}">
        <p14:creationId xmlns:p14="http://schemas.microsoft.com/office/powerpoint/2010/main" val="10087075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13BE511-0B8B-4937-A477-10F91184C1C1}" type="slidenum">
              <a:rPr lang="en-US" smtClean="0"/>
              <a:t>6</a:t>
            </a:fld>
            <a:endParaRPr lang="en-US"/>
          </a:p>
        </p:txBody>
      </p:sp>
    </p:spTree>
    <p:extLst>
      <p:ext uri="{BB962C8B-B14F-4D97-AF65-F5344CB8AC3E}">
        <p14:creationId xmlns:p14="http://schemas.microsoft.com/office/powerpoint/2010/main" val="23035270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13BE511-0B8B-4937-A477-10F91184C1C1}" type="slidenum">
              <a:rPr lang="en-US" smtClean="0"/>
              <a:t>7</a:t>
            </a:fld>
            <a:endParaRPr lang="en-US"/>
          </a:p>
        </p:txBody>
      </p:sp>
    </p:spTree>
    <p:extLst>
      <p:ext uri="{BB962C8B-B14F-4D97-AF65-F5344CB8AC3E}">
        <p14:creationId xmlns:p14="http://schemas.microsoft.com/office/powerpoint/2010/main" val="10155649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latin typeface="Arial" panose="020B0604020202020204" pitchFamily="34" charset="0"/>
              </a:rPr>
              <a:t>Principal’s Attestation provides the number of teachers that are non highly qualified or teaching out of field</a:t>
            </a:r>
          </a:p>
          <a:p>
            <a:pPr marL="228600" indent="-228600"/>
            <a:r>
              <a:rPr lang="en-US" altLang="en-US" dirty="0">
                <a:latin typeface="Arial" panose="020B0604020202020204" pitchFamily="34" charset="0"/>
              </a:rPr>
              <a:t>Parents Rights under ESEA</a:t>
            </a:r>
          </a:p>
          <a:p>
            <a:pPr marL="228600" indent="-228600"/>
            <a:r>
              <a:rPr lang="en-US" altLang="en-US" dirty="0">
                <a:latin typeface="Arial" panose="020B0604020202020204" pitchFamily="34" charset="0"/>
              </a:rPr>
              <a:t>Request the qualifications of your child’s teacher</a:t>
            </a:r>
          </a:p>
          <a:p>
            <a:pPr marL="228600" indent="-228600">
              <a:buFontTx/>
              <a:buChar char="•"/>
            </a:pPr>
            <a:r>
              <a:rPr lang="en-US" altLang="en-US" dirty="0">
                <a:latin typeface="Arial" panose="020B0604020202020204" pitchFamily="34" charset="0"/>
              </a:rPr>
              <a:t>Be notified if your child is taught for more than 4 consecutive weeks by a teacher who is not highly qualified</a:t>
            </a:r>
          </a:p>
          <a:p>
            <a:pPr marL="228600" indent="-228600">
              <a:buFontTx/>
              <a:buChar char="•"/>
            </a:pPr>
            <a:r>
              <a:rPr lang="en-US" altLang="en-US" dirty="0">
                <a:latin typeface="Arial" panose="020B0604020202020204" pitchFamily="34" charset="0"/>
              </a:rPr>
              <a:t>Request opportunities for regular meetings with staff in order to make suggestions</a:t>
            </a:r>
          </a:p>
          <a:p>
            <a:pPr marL="228600" indent="-228600">
              <a:buFontTx/>
              <a:buChar char="•"/>
            </a:pPr>
            <a:r>
              <a:rPr lang="en-US" altLang="en-US" dirty="0">
                <a:latin typeface="Arial" panose="020B0604020202020204" pitchFamily="34" charset="0"/>
              </a:rPr>
              <a:t>Participate in decisions relating to the education of your child</a:t>
            </a:r>
          </a:p>
          <a:p>
            <a:pPr marL="228600" indent="-228600">
              <a:buFontTx/>
              <a:buChar char="•"/>
            </a:pPr>
            <a:r>
              <a:rPr lang="en-US" altLang="en-US" dirty="0">
                <a:latin typeface="Arial" panose="020B0604020202020204" pitchFamily="34" charset="0"/>
              </a:rPr>
              <a:t>Submit a written comment on the school-wide program plan when the school makes the plan available to the district (if you are not satisfied with the plan)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dirty="0">
              <a:latin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313BE511-0B8B-4937-A477-10F91184C1C1}" type="slidenum">
              <a:rPr lang="en-US" smtClean="0"/>
              <a:t>8</a:t>
            </a:fld>
            <a:endParaRPr lang="en-US"/>
          </a:p>
        </p:txBody>
      </p:sp>
    </p:spTree>
    <p:extLst>
      <p:ext uri="{BB962C8B-B14F-4D97-AF65-F5344CB8AC3E}">
        <p14:creationId xmlns:p14="http://schemas.microsoft.com/office/powerpoint/2010/main" val="38721717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 timeline and how does your school gather input. (Surveys, suggestion box, links to school personnel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latin typeface="Arial" panose="020B0604020202020204" pitchFamily="34" charset="0"/>
              </a:rPr>
              <a:t>Title I Schoolwide Plan should only include Comprehensive Needs Assessment, Areas of Focus, Program Implementation, Professional Development (No names or salaries) </a:t>
            </a:r>
          </a:p>
          <a:p>
            <a:endParaRPr lang="en-US" dirty="0"/>
          </a:p>
        </p:txBody>
      </p:sp>
      <p:sp>
        <p:nvSpPr>
          <p:cNvPr id="4" name="Slide Number Placeholder 3"/>
          <p:cNvSpPr>
            <a:spLocks noGrp="1"/>
          </p:cNvSpPr>
          <p:nvPr>
            <p:ph type="sldNum" sz="quarter" idx="10"/>
          </p:nvPr>
        </p:nvSpPr>
        <p:spPr/>
        <p:txBody>
          <a:bodyPr/>
          <a:lstStyle/>
          <a:p>
            <a:fld id="{313BE511-0B8B-4937-A477-10F91184C1C1}" type="slidenum">
              <a:rPr lang="en-US" smtClean="0"/>
              <a:t>9</a:t>
            </a:fld>
            <a:endParaRPr lang="en-US"/>
          </a:p>
        </p:txBody>
      </p:sp>
    </p:spTree>
    <p:extLst>
      <p:ext uri="{BB962C8B-B14F-4D97-AF65-F5344CB8AC3E}">
        <p14:creationId xmlns:p14="http://schemas.microsoft.com/office/powerpoint/2010/main" val="30680646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30E2307-1E40-4E12-8716-25BFDA8E7013}" type="datetime1">
              <a:rPr lang="en-US" smtClean="0"/>
              <a:pPr/>
              <a:t>9/28/2020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CFCF5A-EA79-452C-A52C-1A2668C2E7DF}" type="datetime1">
              <a:rPr lang="en-US" smtClean="0"/>
              <a:pPr/>
              <a:t>9/28/2020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2E5C4C28-BD4B-4892-9A2D-6E19BD753A9A}" type="datetime1">
              <a:rPr lang="en-US" smtClean="0"/>
              <a:pPr/>
              <a:t>9/28/2020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1FD9D02-426E-46C9-9EE9-0DE1EF8B2838}" type="datetime1">
              <a:rPr lang="en-US" smtClean="0"/>
              <a:pPr/>
              <a:t>9/28/2020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a:p>
        </p:txBody>
      </p:sp>
      <p:sp>
        <p:nvSpPr>
          <p:cNvPr id="7" name="Title 6"/>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B8AEBBE-F8B2-42CF-9895-E86A608384EB}" type="datetime1">
              <a:rPr lang="en-US" smtClean="0"/>
              <a:pPr/>
              <a:t>9/28/2020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Date Placeholder 4"/>
          <p:cNvSpPr>
            <a:spLocks noGrp="1"/>
          </p:cNvSpPr>
          <p:nvPr>
            <p:ph type="dt" sz="half" idx="10"/>
          </p:nvPr>
        </p:nvSpPr>
        <p:spPr/>
        <p:txBody>
          <a:bodyPr/>
          <a:lstStyle/>
          <a:p>
            <a:fld id="{E1FAA6B6-10E5-4810-BC9F-DA72D8452E73}" type="datetime1">
              <a:rPr lang="en-US" smtClean="0"/>
              <a:pPr/>
              <a:t>9/28/2020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7D7A59-36E2-48B9-B146-C1E59501F63F}" type="slidenum">
              <a:rPr lang="en-US" smtClean="0"/>
              <a:pPr/>
              <a:t>‹#›</a:t>
            </a:fld>
            <a:endParaRPr lang="en-US"/>
          </a:p>
        </p:txBody>
      </p:sp>
      <p:sp>
        <p:nvSpPr>
          <p:cNvPr id="9" name="Content Placeholder 8"/>
          <p:cNvSpPr>
            <a:spLocks noGrp="1"/>
          </p:cNvSpPr>
          <p:nvPr>
            <p:ph sz="quarter" idx="13"/>
          </p:nvPr>
        </p:nvSpPr>
        <p:spPr>
          <a:xfrm>
            <a:off x="676655" y="2679192"/>
            <a:ext cx="3822192" cy="3447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4"/>
          </p:nvPr>
        </p:nvSpPr>
        <p:spPr>
          <a:xfrm>
            <a:off x="4645152" y="2679192"/>
            <a:ext cx="3822192" cy="3447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D18D072-EF12-4AA2-BD71-ABC68B06D0E2}" type="datetime1">
              <a:rPr lang="en-US" smtClean="0"/>
              <a:pPr/>
              <a:t>9/28/2020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87D7A59-36E2-48B9-B146-C1E59501F63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8CDBF60-6CC3-4B74-A60D-3486985E4346}" type="datetime1">
              <a:rPr lang="en-US" smtClean="0"/>
              <a:pPr/>
              <a:t>9/28/2020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87D7A59-36E2-48B9-B146-C1E59501F63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22714818-984F-4759-BF72-A33BDC1963BD}" type="datetime1">
              <a:rPr lang="en-US" smtClean="0"/>
              <a:pPr/>
              <a:t>9/28/2020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87D7A59-36E2-48B9-B146-C1E59501F63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9EA7E191-5F94-4FC1-B823-BD7CABF7FA06}" type="datetime1">
              <a:rPr lang="en-US" smtClean="0"/>
              <a:pPr/>
              <a:t>9/28/2020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7D7A59-36E2-48B9-B146-C1E59501F63F}" type="slidenum">
              <a:rPr lang="en-US" smtClean="0"/>
              <a:pPr/>
              <a:t>‹#›</a:t>
            </a:fld>
            <a:endParaRPr lang="en-US"/>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8856D55-EFBE-4F9B-8A5F-09D42CA22A9B}" type="datetime1">
              <a:rPr lang="en-US" smtClean="0"/>
              <a:pPr/>
              <a:t>9/28/2020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7D7A59-36E2-48B9-B146-C1E59501F63F}" type="slidenum">
              <a:rPr lang="en-US" smtClean="0"/>
              <a:pPr/>
              <a:t>‹#›</a:t>
            </a:fld>
            <a:endParaRPr lang="en-US"/>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9D1D110F-3F4E-48D9-B8AA-5D0E825AFDBA}" type="datetime1">
              <a:rPr lang="en-US" smtClean="0"/>
              <a:pPr/>
              <a:t>9/28/2020</a:t>
            </a:fld>
            <a:endParaRPr lang="en-US"/>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en-US" dirty="0"/>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687D7A59-36E2-48B9-B146-C1E59501F63F}" type="slidenum">
              <a:rPr lang="en-US" smtClean="0"/>
              <a:pPr/>
              <a:t>‹#›</a:t>
            </a:fld>
            <a:endParaRPr lang="en-US"/>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hf sldNum="0" hdr="0" ftr="0" dt="0"/>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hyperlink" Target="http://www.enterprisehs.org/" TargetMode="External"/><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hyperlink" Target="http://www.pcsb.org/titleone"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hyperlink" Target="https://2012books.lardbucket.org/books/a-primer-on-social-problems/s13-01-overview-of-the-family.html"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www.pcsb.org/titleone" TargetMode="External"/><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edudata.fldoe.org/" TargetMode="External"/><Relationship Id="rId1" Type="http://schemas.openxmlformats.org/officeDocument/2006/relationships/slideLayout" Target="../slideLayouts/slideLayout2.xml"/><Relationship Id="rId4" Type="http://schemas.openxmlformats.org/officeDocument/2006/relationships/image" Target="../media/image14.svg"/></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7.svg"/></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0.sv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sv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www.fldoe.org/standardsreview/"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hyperlink" Target="http://www.pngall.com/coming-soon-png" TargetMode="External"/><Relationship Id="rId5" Type="http://schemas.openxmlformats.org/officeDocument/2006/relationships/image" Target="../media/image17.png"/><Relationship Id="rId4" Type="http://schemas.openxmlformats.org/officeDocument/2006/relationships/image" Target="../media/image16.jpeg"/></Relationships>
</file>

<file path=ppt/slides/_rels/slide2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hyperlink" Target="http://www.pngall.com/coming-soon-png" TargetMode="External"/><Relationship Id="rId5" Type="http://schemas.openxmlformats.org/officeDocument/2006/relationships/image" Target="../media/image17.png"/><Relationship Id="rId4" Type="http://schemas.openxmlformats.org/officeDocument/2006/relationships/image" Target="../media/image18.png"/></Relationships>
</file>

<file path=ppt/slides/_rels/slide24.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19.png"/><Relationship Id="rId1" Type="http://schemas.openxmlformats.org/officeDocument/2006/relationships/slideLayout" Target="../slideLayouts/slideLayout4.xml"/><Relationship Id="rId5" Type="http://schemas.openxmlformats.org/officeDocument/2006/relationships/hyperlink" Target="https://pixabay.com/illustrations/stamp-save-the-date-red-memory-3047232/" TargetMode="External"/><Relationship Id="rId4" Type="http://schemas.openxmlformats.org/officeDocument/2006/relationships/image" Target="../media/image20.png"/></Relationships>
</file>

<file path=ppt/slides/_rels/slide26.xml.rels><?xml version="1.0" encoding="UTF-8" standalone="yes"?>
<Relationships xmlns="http://schemas.openxmlformats.org/package/2006/relationships"><Relationship Id="rId8" Type="http://schemas.openxmlformats.org/officeDocument/2006/relationships/hyperlink" Target="https://www.pcsb.org/Page/26534" TargetMode="External"/><Relationship Id="rId3" Type="http://schemas.openxmlformats.org/officeDocument/2006/relationships/hyperlink" Target="mailto:dodgeam@pcsb.org" TargetMode="External"/><Relationship Id="rId7" Type="http://schemas.openxmlformats.org/officeDocument/2006/relationships/hyperlink" Target="mailto:simmonskeo@pcsb.org" TargetMode="External"/><Relationship Id="rId2" Type="http://schemas.openxmlformats.org/officeDocument/2006/relationships/image" Target="../media/image21.jpeg"/><Relationship Id="rId1" Type="http://schemas.openxmlformats.org/officeDocument/2006/relationships/slideLayout" Target="../slideLayouts/slideLayout6.xml"/><Relationship Id="rId6" Type="http://schemas.openxmlformats.org/officeDocument/2006/relationships/hyperlink" Target="https://www.pcsb.org/Page/461" TargetMode="External"/><Relationship Id="rId5" Type="http://schemas.openxmlformats.org/officeDocument/2006/relationships/hyperlink" Target="https://www.pcsb.org/Page/459" TargetMode="External"/><Relationship Id="rId4" Type="http://schemas.openxmlformats.org/officeDocument/2006/relationships/hyperlink" Target="https://www.pcsb.org/Page/32836" TargetMode="External"/><Relationship Id="rId9" Type="http://schemas.openxmlformats.org/officeDocument/2006/relationships/hyperlink" Target="https://www.pcsb.org/Page/418"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25.svg"/><Relationship Id="rId4" Type="http://schemas.openxmlformats.org/officeDocument/2006/relationships/image" Target="../media/image22.png"/></Relationships>
</file>

<file path=ppt/slides/_rels/slide28.xml.rels><?xml version="1.0" encoding="UTF-8" standalone="yes"?>
<Relationships xmlns="http://schemas.openxmlformats.org/package/2006/relationships"><Relationship Id="rId3" Type="http://schemas.openxmlformats.org/officeDocument/2006/relationships/hyperlink" Target="mailto:Donna.Hulbert@enterprisehs.org" TargetMode="External"/><Relationship Id="rId2" Type="http://schemas.openxmlformats.org/officeDocument/2006/relationships/notesSlide" Target="../notesSlides/notesSlide22.xml"/><Relationship Id="rId1" Type="http://schemas.openxmlformats.org/officeDocument/2006/relationships/slideLayout" Target="../slideLayouts/slideLayout4.xml"/><Relationship Id="rId6" Type="http://schemas.openxmlformats.org/officeDocument/2006/relationships/image" Target="../media/image24.png"/><Relationship Id="rId5" Type="http://schemas.openxmlformats.org/officeDocument/2006/relationships/image" Target="../media/image23.jp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sv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sv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6.svg"/></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hyperlink" Target="https://imaniaci.blogspot.com/2013/07/le-migliori-applicazioni-per-il-tuo.htm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369127" y="387926"/>
            <a:ext cx="4267200" cy="1959221"/>
          </a:xfrm>
          <a:prstGeom prst="rect">
            <a:avLst/>
          </a:prstGeom>
        </p:spPr>
      </p:pic>
      <p:sp>
        <p:nvSpPr>
          <p:cNvPr id="2" name="Title 1"/>
          <p:cNvSpPr>
            <a:spLocks noGrp="1"/>
          </p:cNvSpPr>
          <p:nvPr>
            <p:ph type="ctrTitle"/>
          </p:nvPr>
        </p:nvSpPr>
        <p:spPr>
          <a:xfrm>
            <a:off x="685800" y="1652337"/>
            <a:ext cx="7772400" cy="1251284"/>
          </a:xfrm>
        </p:spPr>
        <p:txBody>
          <a:bodyPr/>
          <a:lstStyle/>
          <a:p>
            <a:r>
              <a:rPr lang="en-US" altLang="en-US" b="1" dirty="0"/>
              <a:t>Title I Annual Parent Meeting</a:t>
            </a:r>
            <a:endParaRPr lang="en-US" dirty="0"/>
          </a:p>
        </p:txBody>
      </p:sp>
      <p:sp>
        <p:nvSpPr>
          <p:cNvPr id="3" name="Subtitle 2"/>
          <p:cNvSpPr>
            <a:spLocks noGrp="1"/>
          </p:cNvSpPr>
          <p:nvPr>
            <p:ph type="subTitle" idx="1"/>
          </p:nvPr>
        </p:nvSpPr>
        <p:spPr>
          <a:xfrm>
            <a:off x="1371600" y="3248526"/>
            <a:ext cx="6400800" cy="1780675"/>
          </a:xfrm>
        </p:spPr>
        <p:txBody>
          <a:bodyPr>
            <a:normAutofit lnSpcReduction="10000"/>
          </a:bodyPr>
          <a:lstStyle/>
          <a:p>
            <a:pPr>
              <a:defRPr/>
            </a:pPr>
            <a:r>
              <a:rPr lang="en-US" dirty="0" smtClean="0">
                <a:solidFill>
                  <a:schemeClr val="bg1"/>
                </a:solidFill>
                <a:effectLst>
                  <a:outerShdw blurRad="38100" dist="38100" dir="2700000" algn="tl">
                    <a:srgbClr val="C0C0C0"/>
                  </a:outerShdw>
                </a:effectLst>
                <a:latin typeface="Nirmala UI Semilight" panose="020B0402040204020203" pitchFamily="34" charset="0"/>
                <a:ea typeface="Nirmala UI Semilight" panose="020B0402040204020203" pitchFamily="34" charset="0"/>
                <a:cs typeface="Nirmala UI Semilight" panose="020B0402040204020203" pitchFamily="34" charset="0"/>
              </a:rPr>
              <a:t>Enterprise High School</a:t>
            </a:r>
          </a:p>
          <a:p>
            <a:pPr>
              <a:defRPr/>
            </a:pPr>
            <a:r>
              <a:rPr lang="en-US" dirty="0" smtClean="0">
                <a:solidFill>
                  <a:schemeClr val="bg1"/>
                </a:solidFill>
                <a:effectLst>
                  <a:outerShdw blurRad="38100" dist="38100" dir="2700000" algn="tl">
                    <a:srgbClr val="C0C0C0"/>
                  </a:outerShdw>
                </a:effectLst>
                <a:latin typeface="Nirmala UI Semilight" panose="020B0402040204020203" pitchFamily="34" charset="0"/>
                <a:ea typeface="Nirmala UI Semilight" panose="020B0402040204020203" pitchFamily="34" charset="0"/>
                <a:cs typeface="Nirmala UI Semilight" panose="020B0402040204020203" pitchFamily="34" charset="0"/>
              </a:rPr>
              <a:t>September 25,2020</a:t>
            </a:r>
          </a:p>
          <a:p>
            <a:pPr>
              <a:defRPr/>
            </a:pPr>
            <a:r>
              <a:rPr lang="en-US" dirty="0" smtClean="0">
                <a:solidFill>
                  <a:schemeClr val="bg1"/>
                </a:solidFill>
                <a:effectLst>
                  <a:outerShdw blurRad="38100" dist="38100" dir="2700000" algn="tl">
                    <a:srgbClr val="C0C0C0"/>
                  </a:outerShdw>
                </a:effectLst>
                <a:latin typeface="Nirmala UI Semilight" panose="020B0402040204020203" pitchFamily="34" charset="0"/>
                <a:ea typeface="Nirmala UI Semilight" panose="020B0402040204020203" pitchFamily="34" charset="0"/>
                <a:cs typeface="Nirmala UI Semilight" panose="020B0402040204020203" pitchFamily="34" charset="0"/>
              </a:rPr>
              <a:t>5:00 pm VIRTUAL </a:t>
            </a:r>
            <a:endParaRPr lang="en-US" dirty="0">
              <a:solidFill>
                <a:schemeClr val="bg1"/>
              </a:solidFill>
              <a:effectLst>
                <a:outerShdw blurRad="38100" dist="38100" dir="2700000" algn="tl">
                  <a:srgbClr val="C0C0C0"/>
                </a:outerShdw>
              </a:effectLst>
              <a:latin typeface="Nirmala UI Semilight" panose="020B0402040204020203" pitchFamily="34" charset="0"/>
              <a:ea typeface="Nirmala UI Semilight" panose="020B0402040204020203" pitchFamily="34" charset="0"/>
              <a:cs typeface="Nirmala UI Semilight" panose="020B0402040204020203" pitchFamily="34" charset="0"/>
            </a:endParaRPr>
          </a:p>
          <a:p>
            <a:pPr>
              <a:defRPr/>
            </a:pPr>
            <a:r>
              <a:rPr lang="en-US" dirty="0" smtClean="0">
                <a:solidFill>
                  <a:schemeClr val="bg1"/>
                </a:solidFill>
                <a:effectLst>
                  <a:outerShdw blurRad="38100" dist="38100" dir="2700000" algn="tl">
                    <a:srgbClr val="C0C0C0"/>
                  </a:outerShdw>
                </a:effectLst>
                <a:latin typeface="Nirmala UI Semilight" panose="020B0402040204020203" pitchFamily="34" charset="0"/>
                <a:ea typeface="Nirmala UI Semilight" panose="020B0402040204020203" pitchFamily="34" charset="0"/>
                <a:cs typeface="Nirmala UI Semilight" panose="020B0402040204020203" pitchFamily="34" charset="0"/>
              </a:rPr>
              <a:t>Donna Hulbert, Director</a:t>
            </a:r>
          </a:p>
          <a:p>
            <a:pPr>
              <a:defRPr/>
            </a:pPr>
            <a:r>
              <a:rPr lang="en-US" dirty="0" smtClean="0">
                <a:solidFill>
                  <a:schemeClr val="bg1"/>
                </a:solidFill>
                <a:effectLst>
                  <a:outerShdw blurRad="38100" dist="38100" dir="2700000" algn="tl">
                    <a:srgbClr val="C0C0C0"/>
                  </a:outerShdw>
                </a:effectLst>
                <a:latin typeface="Nirmala UI Semilight" panose="020B0402040204020203" pitchFamily="34" charset="0"/>
                <a:ea typeface="Nirmala UI Semilight" panose="020B0402040204020203" pitchFamily="34" charset="0"/>
                <a:cs typeface="Nirmala UI Semilight" panose="020B0402040204020203" pitchFamily="34" charset="0"/>
              </a:rPr>
              <a:t>Delvin Vick, Principal</a:t>
            </a:r>
            <a:endParaRPr lang="en-US" dirty="0"/>
          </a:p>
        </p:txBody>
      </p:sp>
      <p:pic>
        <p:nvPicPr>
          <p:cNvPr id="6" name="Picture 5" descr="PCS_Primary_Logo copy.jp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98187" y="5930579"/>
            <a:ext cx="1569723" cy="749810"/>
          </a:xfrm>
          <a:prstGeom prst="rect">
            <a:avLst/>
          </a:prstGeom>
        </p:spPr>
      </p:pic>
    </p:spTree>
    <p:extLst>
      <p:ext uri="{BB962C8B-B14F-4D97-AF65-F5344CB8AC3E}">
        <p14:creationId xmlns:p14="http://schemas.microsoft.com/office/powerpoint/2010/main" val="293921713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BDB4E6-47C6-4D51-A271-5B978518FAA0}"/>
              </a:ext>
            </a:extLst>
          </p:cNvPr>
          <p:cNvSpPr>
            <a:spLocks noGrp="1"/>
          </p:cNvSpPr>
          <p:nvPr>
            <p:ph type="title"/>
          </p:nvPr>
        </p:nvSpPr>
        <p:spPr/>
        <p:txBody>
          <a:bodyPr>
            <a:normAutofit fontScale="90000"/>
          </a:bodyPr>
          <a:lstStyle/>
          <a:p>
            <a:r>
              <a:rPr lang="en-US" dirty="0"/>
              <a:t>Working Together for Student Success</a:t>
            </a:r>
          </a:p>
        </p:txBody>
      </p:sp>
      <p:sp>
        <p:nvSpPr>
          <p:cNvPr id="3" name="Content Placeholder 2">
            <a:extLst>
              <a:ext uri="{FF2B5EF4-FFF2-40B4-BE49-F238E27FC236}">
                <a16:creationId xmlns:a16="http://schemas.microsoft.com/office/drawing/2014/main" id="{B8DBB1B6-6E29-4488-9C8D-D7933BD8BC10}"/>
              </a:ext>
            </a:extLst>
          </p:cNvPr>
          <p:cNvSpPr>
            <a:spLocks noGrp="1"/>
          </p:cNvSpPr>
          <p:nvPr>
            <p:ph sz="quarter" idx="13"/>
          </p:nvPr>
        </p:nvSpPr>
        <p:spPr>
          <a:xfrm>
            <a:off x="946484" y="2574760"/>
            <a:ext cx="7130717" cy="3110564"/>
          </a:xfrm>
        </p:spPr>
        <p:txBody>
          <a:bodyPr>
            <a:normAutofit fontScale="77500" lnSpcReduction="20000"/>
          </a:bodyPr>
          <a:lstStyle/>
          <a:p>
            <a:pPr marL="0" lvl="0" indent="0" algn="ctr">
              <a:buNone/>
            </a:pPr>
            <a:r>
              <a:rPr lang="en-US" sz="2100"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rPr>
              <a:t>Where are these documents located?</a:t>
            </a:r>
          </a:p>
          <a:p>
            <a:pPr marL="0" lvl="0" indent="0" algn="ctr">
              <a:buNone/>
            </a:pPr>
            <a:endParaRPr lang="en-US" sz="1800"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endParaRPr>
          </a:p>
          <a:p>
            <a:pPr marL="0" lvl="0" indent="0">
              <a:buNone/>
            </a:pPr>
            <a:r>
              <a:rPr lang="en-US" sz="1800"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rPr>
              <a:t>Please review these documents at the Parent Station and the school and district websites. We invite you to attend meetings or complete surveys to share your input…we need and want you to be involved.</a:t>
            </a:r>
          </a:p>
          <a:p>
            <a:pPr marL="0" lvl="0" indent="0">
              <a:buNone/>
            </a:pPr>
            <a:endParaRPr lang="en-US" sz="1800"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endParaRPr>
          </a:p>
          <a:p>
            <a:pPr marL="0" lvl="0" indent="0">
              <a:buNone/>
            </a:pPr>
            <a:r>
              <a:rPr lang="en-US" sz="1800"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rPr>
              <a:t>Check out our website </a:t>
            </a:r>
            <a:r>
              <a:rPr lang="en-US" sz="1800" dirty="0" smtClean="0">
                <a:solidFill>
                  <a:srgbClr val="FF0000"/>
                </a:solidFill>
                <a:latin typeface="Nirmala UI Semilight" panose="020B0402040204020203" pitchFamily="34" charset="0"/>
                <a:ea typeface="Nirmala UI Semilight" panose="020B0402040204020203" pitchFamily="34" charset="0"/>
                <a:cs typeface="Nirmala UI Semilight" panose="020B0402040204020203" pitchFamily="34" charset="0"/>
                <a:hlinkClick r:id="rId3"/>
              </a:rPr>
              <a:t>www.enterprisehs.org</a:t>
            </a:r>
            <a:r>
              <a:rPr lang="en-US" sz="1800" dirty="0" smtClean="0">
                <a:solidFill>
                  <a:srgbClr val="FF0000"/>
                </a:solidFill>
                <a:latin typeface="Nirmala UI Semilight" panose="020B0402040204020203" pitchFamily="34" charset="0"/>
                <a:ea typeface="Nirmala UI Semilight" panose="020B0402040204020203" pitchFamily="34" charset="0"/>
                <a:cs typeface="Nirmala UI Semilight" panose="020B0402040204020203" pitchFamily="34" charset="0"/>
              </a:rPr>
              <a:t> </a:t>
            </a:r>
            <a:r>
              <a:rPr lang="en-US" sz="1800" dirty="0" smtClean="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rPr>
              <a:t>to </a:t>
            </a:r>
            <a:r>
              <a:rPr lang="en-US" sz="1800"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rPr>
              <a:t>view:</a:t>
            </a:r>
            <a:endParaRPr lang="en-US" sz="1800" dirty="0">
              <a:solidFill>
                <a:srgbClr val="FF0000"/>
              </a:solidFill>
              <a:latin typeface="Nirmala UI Semilight" panose="020B0402040204020203" pitchFamily="34" charset="0"/>
              <a:ea typeface="Nirmala UI Semilight" panose="020B0402040204020203" pitchFamily="34" charset="0"/>
              <a:cs typeface="Nirmala UI Semilight" panose="020B0402040204020203" pitchFamily="34" charset="0"/>
            </a:endParaRPr>
          </a:p>
          <a:p>
            <a:r>
              <a:rPr lang="en-US" sz="1800"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rPr>
              <a:t>School Improvement Plan (SIP) </a:t>
            </a:r>
          </a:p>
          <a:p>
            <a:r>
              <a:rPr lang="en-US" sz="1800"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rPr>
              <a:t>Title I Schoolwide Plan </a:t>
            </a:r>
          </a:p>
          <a:p>
            <a:pPr lvl="0"/>
            <a:r>
              <a:rPr lang="en-US" sz="1800"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rPr>
              <a:t>School Level Parent and Family Engagement Plan (PFEP) </a:t>
            </a:r>
          </a:p>
          <a:p>
            <a:pPr lvl="0"/>
            <a:r>
              <a:rPr lang="en-US" sz="1800"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rPr>
              <a:t>Parent-School-Student Compact</a:t>
            </a:r>
          </a:p>
          <a:p>
            <a:pPr lvl="0"/>
            <a:endParaRPr lang="en-US" sz="1800" dirty="0">
              <a:solidFill>
                <a:srgbClr val="FF0000"/>
              </a:solidFill>
              <a:latin typeface="Nirmala UI Semilight" panose="020B0402040204020203" pitchFamily="34" charset="0"/>
              <a:ea typeface="Nirmala UI Semilight" panose="020B0402040204020203" pitchFamily="34" charset="0"/>
              <a:cs typeface="Nirmala UI Semilight" panose="020B0402040204020203" pitchFamily="34" charset="0"/>
            </a:endParaRPr>
          </a:p>
          <a:p>
            <a:r>
              <a:rPr lang="en-US" sz="1800"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rPr>
              <a:t>Pinellas County School’s Parent and Family Engagement Plan at </a:t>
            </a:r>
            <a:r>
              <a:rPr lang="en-US" sz="1800" dirty="0">
                <a:latin typeface="Nirmala UI Semilight" panose="020B0402040204020203" pitchFamily="34" charset="0"/>
                <a:ea typeface="Nirmala UI Semilight" panose="020B0402040204020203" pitchFamily="34" charset="0"/>
                <a:cs typeface="Nirmala UI Semilight" panose="020B0402040204020203" pitchFamily="34" charset="0"/>
                <a:hlinkClick r:id="rId4"/>
              </a:rPr>
              <a:t>www.pcsb.org/titleone</a:t>
            </a:r>
            <a:r>
              <a:rPr lang="en-US" sz="1800" dirty="0">
                <a:latin typeface="Nirmala UI Semilight" panose="020B0402040204020203" pitchFamily="34" charset="0"/>
                <a:ea typeface="Nirmala UI Semilight" panose="020B0402040204020203" pitchFamily="34" charset="0"/>
                <a:cs typeface="Nirmala UI Semilight" panose="020B0402040204020203" pitchFamily="34" charset="0"/>
              </a:rPr>
              <a:t> </a:t>
            </a:r>
            <a:r>
              <a:rPr lang="en-US" sz="1800"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rPr>
              <a:t>and a summary is written in, “Title I Family &amp; School Partnership Overview”, which is given to all Title I families.</a:t>
            </a:r>
          </a:p>
          <a:p>
            <a:endParaRPr lang="en-US" dirty="0"/>
          </a:p>
        </p:txBody>
      </p:sp>
    </p:spTree>
    <p:extLst>
      <p:ext uri="{BB962C8B-B14F-4D97-AF65-F5344CB8AC3E}">
        <p14:creationId xmlns:p14="http://schemas.microsoft.com/office/powerpoint/2010/main" val="5466440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147011" y="3151546"/>
            <a:ext cx="6954252" cy="2174434"/>
          </a:xfrm>
        </p:spPr>
        <p:txBody>
          <a:bodyPr>
            <a:normAutofit/>
          </a:bodyPr>
          <a:lstStyle/>
          <a:p>
            <a:pPr marL="0" indent="0">
              <a:buClr>
                <a:schemeClr val="accent3"/>
              </a:buClr>
              <a:buNone/>
              <a:defRPr/>
            </a:pPr>
            <a:r>
              <a:rPr lang="en-US" sz="1900"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rPr>
              <a:t>Our school’s Title I Parent Station is </a:t>
            </a:r>
            <a:r>
              <a:rPr lang="en-US" sz="1900" dirty="0" smtClean="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rPr>
              <a:t>located in front office lobby.</a:t>
            </a:r>
            <a:endParaRPr lang="en-US" sz="1900" dirty="0">
              <a:solidFill>
                <a:srgbClr val="FF0000"/>
              </a:solidFill>
              <a:latin typeface="Nirmala UI Semilight" panose="020B0402040204020203" pitchFamily="34" charset="0"/>
              <a:ea typeface="Nirmala UI Semilight" panose="020B0402040204020203" pitchFamily="34" charset="0"/>
              <a:cs typeface="Nirmala UI Semilight" panose="020B0402040204020203" pitchFamily="34" charset="0"/>
            </a:endParaRPr>
          </a:p>
          <a:p>
            <a:pPr marL="0" indent="0">
              <a:buClr>
                <a:schemeClr val="accent3"/>
              </a:buClr>
              <a:buNone/>
              <a:defRPr/>
            </a:pPr>
            <a:r>
              <a:rPr lang="en-US" sz="1900"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rPr>
              <a:t>You will find a copy of our School Improvement Plan, Title I Schoolwide Plan, School’s PFEP, the School District’s PFEP, Parent’s Right to Know Memo, Upcoming Events, Compact, </a:t>
            </a:r>
            <a:r>
              <a:rPr lang="en-US" sz="1900" dirty="0" smtClean="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rPr>
              <a:t>and other important information from our community. </a:t>
            </a:r>
            <a:endParaRPr lang="en-US" sz="2000" dirty="0">
              <a:solidFill>
                <a:srgbClr val="FF0000"/>
              </a:solidFill>
              <a:latin typeface="Nirmala UI Semilight" panose="020B0402040204020203" pitchFamily="34" charset="0"/>
              <a:ea typeface="Nirmala UI Semilight" panose="020B0402040204020203" pitchFamily="34" charset="0"/>
              <a:cs typeface="Nirmala UI Semilight" panose="020B0402040204020203" pitchFamily="34" charset="0"/>
            </a:endParaRPr>
          </a:p>
          <a:p>
            <a:endParaRPr lang="en-US" dirty="0"/>
          </a:p>
        </p:txBody>
      </p:sp>
      <p:sp>
        <p:nvSpPr>
          <p:cNvPr id="3" name="Title 2"/>
          <p:cNvSpPr>
            <a:spLocks noGrp="1"/>
          </p:cNvSpPr>
          <p:nvPr>
            <p:ph type="title"/>
          </p:nvPr>
        </p:nvSpPr>
        <p:spPr/>
        <p:txBody>
          <a:bodyPr/>
          <a:lstStyle/>
          <a:p>
            <a:r>
              <a:rPr lang="en-US" altLang="en-US" dirty="0"/>
              <a:t>Title I Parent Station </a:t>
            </a:r>
            <a:endParaRPr lang="en-US" dirty="0"/>
          </a:p>
        </p:txBody>
      </p:sp>
    </p:spTree>
    <p:extLst>
      <p:ext uri="{BB962C8B-B14F-4D97-AF65-F5344CB8AC3E}">
        <p14:creationId xmlns:p14="http://schemas.microsoft.com/office/powerpoint/2010/main" val="232291529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Parent-School-Student Compact</a:t>
            </a:r>
          </a:p>
        </p:txBody>
      </p:sp>
      <p:sp>
        <p:nvSpPr>
          <p:cNvPr id="2" name="Content Placeholder 1"/>
          <p:cNvSpPr>
            <a:spLocks noGrp="1"/>
          </p:cNvSpPr>
          <p:nvPr>
            <p:ph sz="quarter" idx="13"/>
          </p:nvPr>
        </p:nvSpPr>
        <p:spPr>
          <a:xfrm>
            <a:off x="676654" y="2679192"/>
            <a:ext cx="8186609" cy="3007734"/>
          </a:xfrm>
        </p:spPr>
        <p:txBody>
          <a:bodyPr>
            <a:normAutofit fontScale="70000" lnSpcReduction="20000"/>
          </a:bodyPr>
          <a:lstStyle/>
          <a:p>
            <a:pPr marL="0" indent="0" algn="ctr">
              <a:buNone/>
            </a:pPr>
            <a:r>
              <a:rPr lang="en-US" sz="2000"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rPr>
              <a:t>Every Title I school has a Compact or Agreement.</a:t>
            </a:r>
          </a:p>
          <a:p>
            <a:pPr marL="0" indent="0" algn="ctr">
              <a:buNone/>
            </a:pPr>
            <a:endParaRPr lang="en-US" sz="2000"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endParaRPr>
          </a:p>
          <a:p>
            <a:r>
              <a:rPr lang="en-US" sz="2000"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rPr>
              <a:t>The purpose of the compact is to foster student achievement. By signing the Parent-School-Student Compact, </a:t>
            </a:r>
            <a:r>
              <a:rPr lang="en-US" sz="2000" dirty="0" smtClean="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rPr>
              <a:t>Enterprise High School, teachers</a:t>
            </a:r>
            <a:r>
              <a:rPr lang="en-US" sz="2000"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rPr>
              <a:t>, staff, parents and students agree to work together to share the responsibility of helping students meet or exceed state, district and school academic goals. </a:t>
            </a:r>
          </a:p>
          <a:p>
            <a:endParaRPr lang="en-US" sz="2000"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endParaRPr>
          </a:p>
          <a:p>
            <a:r>
              <a:rPr lang="en-US" sz="2000"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rPr>
              <a:t>The Parent-School-Student Compact is updated every year to include parent, student, teacher, and staff input. Parent, student, teacher and staff comments are welcome at any time during the year.</a:t>
            </a:r>
          </a:p>
          <a:p>
            <a:endParaRPr lang="en-US" sz="2000"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endParaRPr>
          </a:p>
          <a:p>
            <a:pPr>
              <a:buFont typeface="Arial" panose="020B0604020202020204" pitchFamily="34" charset="0"/>
              <a:buChar char="•"/>
            </a:pPr>
            <a:r>
              <a:rPr lang="en-US" sz="2000" dirty="0" smtClean="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rPr>
              <a:t> The compact was mailed home two weeks ago to all of our returning students.   If you are new to our school , you signed it during the enrollment process. </a:t>
            </a:r>
          </a:p>
          <a:p>
            <a:pPr>
              <a:buFont typeface="Arial" panose="020B0604020202020204" pitchFamily="34" charset="0"/>
              <a:buChar char="•"/>
            </a:pPr>
            <a:endParaRPr lang="en-US" sz="2000"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endParaRPr>
          </a:p>
          <a:p>
            <a:pPr marL="0" indent="0">
              <a:buNone/>
            </a:pPr>
            <a:r>
              <a:rPr lang="en-US" sz="2000"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rPr>
              <a:t>Please review and sign your child’s Compact.</a:t>
            </a:r>
          </a:p>
          <a:p>
            <a:pPr marL="0" indent="0">
              <a:buNone/>
            </a:pPr>
            <a:r>
              <a:rPr lang="en-US" sz="2000"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rPr>
              <a:t>Our goal is to receive 100% participation!</a:t>
            </a:r>
          </a:p>
          <a:p>
            <a:pPr marL="0" indent="0">
              <a:buNone/>
            </a:pPr>
            <a:endParaRPr lang="en-US" sz="2000"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endParaRPr>
          </a:p>
          <a:p>
            <a:endParaRPr lang="en-US" dirty="0"/>
          </a:p>
        </p:txBody>
      </p:sp>
      <p:pic>
        <p:nvPicPr>
          <p:cNvPr id="4" name="Content Placeholder 11">
            <a:extLst>
              <a:ext uri="{FF2B5EF4-FFF2-40B4-BE49-F238E27FC236}">
                <a16:creationId xmlns:a16="http://schemas.microsoft.com/office/drawing/2014/main" id="{E878FD78-17C2-4D56-966E-526ED0BD7300}"/>
              </a:ext>
            </a:extLst>
          </p:cNvPr>
          <p:cNvPicPr>
            <a:picLocks noGrp="1" noChangeAspect="1"/>
          </p:cNvPicPr>
          <p:nvPr>
            <p:ph sz="quarter" idx="14"/>
          </p:nvPr>
        </p:nvPicPr>
        <p:blipFill>
          <a:blip r:embed="rId3" cstate="email">
            <a:extLst>
              <a:ext uri="{28A0092B-C50C-407E-A947-70E740481C1C}">
                <a14:useLocalDpi xmlns:a14="http://schemas.microsoft.com/office/drawing/2010/main" val="0"/>
              </a:ext>
              <a:ext uri="{837473B0-CC2E-450A-ABE3-18F120FF3D39}">
                <a1611:picAttrSrcUrl xmlns:a1611="http://schemas.microsoft.com/office/drawing/2016/11/main" xmlns="" r:id="rId4"/>
              </a:ext>
            </a:extLst>
          </a:blip>
          <a:stretch>
            <a:fillRect/>
          </a:stretch>
        </p:blipFill>
        <p:spPr>
          <a:xfrm>
            <a:off x="5972911" y="4743874"/>
            <a:ext cx="2181825" cy="1886103"/>
          </a:xfrm>
        </p:spPr>
      </p:pic>
    </p:spTree>
    <p:extLst>
      <p:ext uri="{BB962C8B-B14F-4D97-AF65-F5344CB8AC3E}">
        <p14:creationId xmlns:p14="http://schemas.microsoft.com/office/powerpoint/2010/main" val="156395362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pPr marL="0" lvl="0" indent="0">
              <a:buNone/>
            </a:pPr>
            <a:r>
              <a:rPr lang="en-US"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rPr>
              <a:t>The PFEP Sections include information about the following: </a:t>
            </a:r>
          </a:p>
          <a:p>
            <a:pPr lvl="0"/>
            <a:endParaRPr lang="en-US"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endParaRPr>
          </a:p>
          <a:p>
            <a:pPr marL="800100" lvl="1" indent="-342900">
              <a:buFont typeface="Arial" panose="020B0604020202020204" pitchFamily="34" charset="0"/>
              <a:buChar char="•"/>
            </a:pPr>
            <a:r>
              <a:rPr lang="en-US" sz="2400"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rPr>
              <a:t>Parent trainings to increase student achievement</a:t>
            </a:r>
          </a:p>
          <a:p>
            <a:pPr marL="800100" lvl="1" indent="-342900">
              <a:buFont typeface="Arial" panose="020B0604020202020204" pitchFamily="34" charset="0"/>
              <a:buChar char="•"/>
            </a:pPr>
            <a:r>
              <a:rPr lang="en-US" sz="2400"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rPr>
              <a:t>Staff trainings for engaging parents</a:t>
            </a:r>
          </a:p>
          <a:p>
            <a:pPr marL="800100" lvl="1" indent="-342900">
              <a:buFont typeface="Arial" panose="020B0604020202020204" pitchFamily="34" charset="0"/>
              <a:buChar char="•"/>
            </a:pPr>
            <a:r>
              <a:rPr lang="en-US" sz="2400"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rPr>
              <a:t>Communication methods between home and school</a:t>
            </a:r>
          </a:p>
          <a:p>
            <a:pPr marL="800100" lvl="1" indent="-342900">
              <a:buFont typeface="Arial" panose="020B0604020202020204" pitchFamily="34" charset="0"/>
              <a:buChar char="•"/>
            </a:pPr>
            <a:r>
              <a:rPr lang="en-US" sz="2400"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rPr>
              <a:t>Flexible meeting times</a:t>
            </a:r>
          </a:p>
          <a:p>
            <a:pPr marL="800100" lvl="1" indent="-342900">
              <a:buFont typeface="Arial" panose="020B0604020202020204" pitchFamily="34" charset="0"/>
              <a:buChar char="•"/>
            </a:pPr>
            <a:r>
              <a:rPr lang="en-US" sz="2400"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rPr>
              <a:t>Accessibility for parents</a:t>
            </a:r>
          </a:p>
          <a:p>
            <a:pPr marL="800100" lvl="1" indent="-342900">
              <a:buFont typeface="Arial" panose="020B0604020202020204" pitchFamily="34" charset="0"/>
              <a:buChar char="•"/>
            </a:pPr>
            <a:r>
              <a:rPr lang="en-US" sz="2400"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rPr>
              <a:t>Coordinating with other Federal Programs</a:t>
            </a:r>
          </a:p>
          <a:p>
            <a:endParaRPr lang="en-US" dirty="0"/>
          </a:p>
        </p:txBody>
      </p:sp>
      <p:sp>
        <p:nvSpPr>
          <p:cNvPr id="3" name="Title 2"/>
          <p:cNvSpPr>
            <a:spLocks noGrp="1"/>
          </p:cNvSpPr>
          <p:nvPr>
            <p:ph type="title"/>
          </p:nvPr>
        </p:nvSpPr>
        <p:spPr/>
        <p:txBody>
          <a:bodyPr>
            <a:normAutofit fontScale="90000"/>
          </a:bodyPr>
          <a:lstStyle/>
          <a:p>
            <a:r>
              <a:rPr lang="en-US" altLang="en-US" dirty="0"/>
              <a:t>Parent and Family Engagement Plan (PFEP)</a:t>
            </a:r>
            <a:endParaRPr lang="en-US" dirty="0"/>
          </a:p>
        </p:txBody>
      </p:sp>
    </p:spTree>
    <p:extLst>
      <p:ext uri="{BB962C8B-B14F-4D97-AF65-F5344CB8AC3E}">
        <p14:creationId xmlns:p14="http://schemas.microsoft.com/office/powerpoint/2010/main" val="43749070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ltLang="en-US" dirty="0"/>
              <a:t>Parent Advisory Council (PAC)</a:t>
            </a:r>
            <a:endParaRPr lang="en-US" dirty="0"/>
          </a:p>
        </p:txBody>
      </p:sp>
      <p:sp>
        <p:nvSpPr>
          <p:cNvPr id="2" name="Content Placeholder 1"/>
          <p:cNvSpPr>
            <a:spLocks noGrp="1"/>
          </p:cNvSpPr>
          <p:nvPr>
            <p:ph sz="quarter" idx="13"/>
          </p:nvPr>
        </p:nvSpPr>
        <p:spPr>
          <a:xfrm>
            <a:off x="676654" y="2679192"/>
            <a:ext cx="7585029" cy="3447288"/>
          </a:xfrm>
        </p:spPr>
        <p:txBody>
          <a:bodyPr>
            <a:normAutofit fontScale="85000" lnSpcReduction="20000"/>
          </a:bodyPr>
          <a:lstStyle/>
          <a:p>
            <a:pPr>
              <a:buFont typeface="Arial" panose="020B0604020202020204" pitchFamily="34" charset="0"/>
              <a:buChar char="•"/>
              <a:defRPr/>
            </a:pPr>
            <a:r>
              <a:rPr lang="en-US" sz="2000"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rPr>
              <a:t>The District has a Parent and Family Engagement Plan. The summary of the this plan is in the Title I School &amp; Family Partnership Overview.</a:t>
            </a:r>
          </a:p>
          <a:p>
            <a:pPr>
              <a:buFont typeface="Arial" panose="020B0604020202020204" pitchFamily="34" charset="0"/>
              <a:buChar char="•"/>
              <a:defRPr/>
            </a:pPr>
            <a:endParaRPr lang="en-US" sz="2000"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endParaRPr>
          </a:p>
          <a:p>
            <a:pPr>
              <a:buFont typeface="Arial" panose="020B0604020202020204" pitchFamily="34" charset="0"/>
              <a:buChar char="•"/>
              <a:defRPr/>
            </a:pPr>
            <a:r>
              <a:rPr lang="en-US" sz="2000"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rPr>
              <a:t>You may access the full plan at </a:t>
            </a:r>
            <a:r>
              <a:rPr lang="en-US" sz="2000" dirty="0">
                <a:latin typeface="Nirmala UI Semilight" panose="020B0402040204020203" pitchFamily="34" charset="0"/>
                <a:ea typeface="Nirmala UI Semilight" panose="020B0402040204020203" pitchFamily="34" charset="0"/>
                <a:cs typeface="Nirmala UI Semilight" panose="020B0402040204020203" pitchFamily="34" charset="0"/>
                <a:hlinkClick r:id="rId3"/>
              </a:rPr>
              <a:t>www.pcsb.org/titleone</a:t>
            </a:r>
            <a:endParaRPr lang="en-US" sz="2000" dirty="0">
              <a:latin typeface="Nirmala UI Semilight" panose="020B0402040204020203" pitchFamily="34" charset="0"/>
              <a:ea typeface="Nirmala UI Semilight" panose="020B0402040204020203" pitchFamily="34" charset="0"/>
              <a:cs typeface="Nirmala UI Semilight" panose="020B0402040204020203" pitchFamily="34" charset="0"/>
            </a:endParaRPr>
          </a:p>
          <a:p>
            <a:pPr>
              <a:buFont typeface="Arial" panose="020B0604020202020204" pitchFamily="34" charset="0"/>
              <a:buChar char="•"/>
              <a:defRPr/>
            </a:pPr>
            <a:endParaRPr lang="en-US" sz="2000" dirty="0">
              <a:latin typeface="Nirmala UI Semilight" panose="020B0402040204020203" pitchFamily="34" charset="0"/>
              <a:ea typeface="Nirmala UI Semilight" panose="020B0402040204020203" pitchFamily="34" charset="0"/>
              <a:cs typeface="Nirmala UI Semilight" panose="020B0402040204020203" pitchFamily="34" charset="0"/>
            </a:endParaRPr>
          </a:p>
          <a:p>
            <a:pPr>
              <a:buFont typeface="Arial" panose="020B0604020202020204" pitchFamily="34" charset="0"/>
              <a:buChar char="•"/>
              <a:defRPr/>
            </a:pPr>
            <a:r>
              <a:rPr lang="en-US" sz="2000"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rPr>
              <a:t>The Parent Advisory Council (PAC) is responsible for reviewing and revising the District PFEP.  </a:t>
            </a:r>
          </a:p>
          <a:p>
            <a:pPr>
              <a:buFont typeface="Arial" panose="020B0604020202020204" pitchFamily="34" charset="0"/>
              <a:buChar char="•"/>
              <a:defRPr/>
            </a:pPr>
            <a:endParaRPr lang="en-US" sz="2000"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endParaRPr>
          </a:p>
          <a:p>
            <a:pPr>
              <a:buFont typeface="Arial" panose="020B0604020202020204" pitchFamily="34" charset="0"/>
              <a:buChar char="•"/>
              <a:defRPr/>
            </a:pPr>
            <a:r>
              <a:rPr lang="en-US" sz="2000"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rPr>
              <a:t>PAC will meet virtually or in-person with the district’s Title I Family Education Coordinator.</a:t>
            </a:r>
          </a:p>
          <a:p>
            <a:pPr>
              <a:buFont typeface="Arial" panose="020B0604020202020204" pitchFamily="34" charset="0"/>
              <a:buChar char="•"/>
              <a:defRPr/>
            </a:pPr>
            <a:endParaRPr lang="en-US" sz="2000"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endParaRPr>
          </a:p>
          <a:p>
            <a:pPr>
              <a:buFont typeface="Arial" panose="020B0604020202020204" pitchFamily="34" charset="0"/>
              <a:buChar char="•"/>
              <a:defRPr/>
            </a:pPr>
            <a:r>
              <a:rPr lang="en-US" sz="2000"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rPr>
              <a:t>PAC meets twice a year, if you are interested in representing our school please notify, </a:t>
            </a:r>
            <a:r>
              <a:rPr lang="en-US" sz="2000" dirty="0" smtClean="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rPr>
              <a:t>Donna Hulbert</a:t>
            </a:r>
            <a:endParaRPr lang="en-US" dirty="0"/>
          </a:p>
        </p:txBody>
      </p:sp>
    </p:spTree>
    <p:extLst>
      <p:ext uri="{BB962C8B-B14F-4D97-AF65-F5344CB8AC3E}">
        <p14:creationId xmlns:p14="http://schemas.microsoft.com/office/powerpoint/2010/main" val="360796082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981D5AD-65DE-452B-BAC1-1EC5CEE1B5DF}"/>
              </a:ext>
            </a:extLst>
          </p:cNvPr>
          <p:cNvSpPr>
            <a:spLocks noGrp="1"/>
          </p:cNvSpPr>
          <p:nvPr>
            <p:ph idx="1"/>
          </p:nvPr>
        </p:nvSpPr>
        <p:spPr/>
        <p:txBody>
          <a:bodyPr>
            <a:normAutofit fontScale="70000" lnSpcReduction="20000"/>
          </a:bodyPr>
          <a:lstStyle/>
          <a:p>
            <a:pPr marL="301943" lvl="1" indent="0">
              <a:buNone/>
            </a:pPr>
            <a:r>
              <a:rPr lang="en-US" altLang="en-US" sz="2600" dirty="0">
                <a:solidFill>
                  <a:schemeClr val="tx1"/>
                </a:solidFill>
                <a:latin typeface="Nirmala UI" panose="020B0502040204020203" pitchFamily="34" charset="0"/>
                <a:ea typeface="Nirmala UI" panose="020B0502040204020203" pitchFamily="34" charset="0"/>
                <a:cs typeface="Nirmala UI" panose="020B0502040204020203" pitchFamily="34" charset="0"/>
              </a:rPr>
              <a:t>School Report Cards </a:t>
            </a:r>
          </a:p>
          <a:p>
            <a:pPr marL="301943" lvl="1" indent="0">
              <a:buNone/>
            </a:pPr>
            <a:endParaRPr lang="en-US" altLang="en-US" sz="2600" dirty="0">
              <a:solidFill>
                <a:schemeClr val="tx1"/>
              </a:solidFill>
              <a:latin typeface="Nirmala UI" panose="020B0502040204020203" pitchFamily="34" charset="0"/>
              <a:ea typeface="Nirmala UI" panose="020B0502040204020203" pitchFamily="34" charset="0"/>
              <a:cs typeface="Nirmala UI" panose="020B0502040204020203" pitchFamily="34" charset="0"/>
            </a:endParaRPr>
          </a:p>
          <a:p>
            <a:pPr lvl="1"/>
            <a:r>
              <a:rPr lang="en-US" altLang="en-US"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rPr>
              <a:t>School Grade and Overview</a:t>
            </a:r>
          </a:p>
          <a:p>
            <a:pPr lvl="1"/>
            <a:r>
              <a:rPr lang="en-US" altLang="en-US"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rPr>
              <a:t>Population and Enrollment </a:t>
            </a:r>
          </a:p>
          <a:p>
            <a:pPr lvl="1"/>
            <a:r>
              <a:rPr lang="en-US" altLang="en-US"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rPr>
              <a:t>Assessments – Academic Achievement, Growth, and Population</a:t>
            </a:r>
          </a:p>
          <a:p>
            <a:pPr lvl="1"/>
            <a:r>
              <a:rPr lang="en-US" altLang="en-US"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rPr>
              <a:t>Assessments – English Language Learners </a:t>
            </a:r>
          </a:p>
          <a:p>
            <a:pPr lvl="1"/>
            <a:r>
              <a:rPr lang="en-US" altLang="en-US"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rPr>
              <a:t>Graduation and Beyond</a:t>
            </a:r>
          </a:p>
          <a:p>
            <a:pPr lvl="1"/>
            <a:r>
              <a:rPr lang="en-US" altLang="en-US"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rPr>
              <a:t>Educator Qualifications and Equity </a:t>
            </a:r>
          </a:p>
          <a:p>
            <a:pPr lvl="1"/>
            <a:r>
              <a:rPr lang="en-US" altLang="en-US"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rPr>
              <a:t>Long-Term Goals and Interim Progress</a:t>
            </a:r>
          </a:p>
          <a:p>
            <a:pPr lvl="1"/>
            <a:r>
              <a:rPr lang="en-US" altLang="en-US"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rPr>
              <a:t>Accelerated Course Enrollment </a:t>
            </a:r>
          </a:p>
          <a:p>
            <a:pPr lvl="1"/>
            <a:r>
              <a:rPr lang="en-US" altLang="en-US"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rPr>
              <a:t>Per-Pupil Expenditures </a:t>
            </a:r>
          </a:p>
          <a:p>
            <a:pPr lvl="1"/>
            <a:r>
              <a:rPr lang="en-US" altLang="en-US"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rPr>
              <a:t>National Data</a:t>
            </a:r>
          </a:p>
          <a:p>
            <a:pPr lvl="1"/>
            <a:endParaRPr lang="en-US" altLang="en-US" dirty="0">
              <a:solidFill>
                <a:schemeClr val="tx1"/>
              </a:solidFill>
              <a:latin typeface="Nirmala UI" panose="020B0502040204020203" pitchFamily="34" charset="0"/>
              <a:ea typeface="Nirmala UI" panose="020B0502040204020203" pitchFamily="34" charset="0"/>
              <a:cs typeface="Nirmala UI" panose="020B0502040204020203" pitchFamily="34" charset="0"/>
            </a:endParaRPr>
          </a:p>
          <a:p>
            <a:pPr marL="301943" lvl="1" indent="0">
              <a:buNone/>
            </a:pPr>
            <a:r>
              <a:rPr lang="en-US" altLang="en-US" dirty="0">
                <a:solidFill>
                  <a:schemeClr val="tx1"/>
                </a:solidFill>
                <a:latin typeface="Nirmala UI" panose="020B0502040204020203" pitchFamily="34" charset="0"/>
                <a:ea typeface="Nirmala UI" panose="020B0502040204020203" pitchFamily="34" charset="0"/>
                <a:cs typeface="Nirmala UI" panose="020B0502040204020203" pitchFamily="34" charset="0"/>
              </a:rPr>
              <a:t>Available online at </a:t>
            </a:r>
            <a:r>
              <a:rPr lang="en-US" dirty="0">
                <a:hlinkClick r:id="rId2"/>
              </a:rPr>
              <a:t>https://edudata.fldoe.org/</a:t>
            </a:r>
            <a:r>
              <a:rPr lang="en-US" altLang="en-US" dirty="0">
                <a:solidFill>
                  <a:schemeClr val="tx1"/>
                </a:solidFill>
                <a:latin typeface="Nirmala UI" panose="020B0502040204020203" pitchFamily="34" charset="0"/>
                <a:ea typeface="Nirmala UI" panose="020B0502040204020203" pitchFamily="34" charset="0"/>
                <a:cs typeface="Nirmala UI" panose="020B0502040204020203" pitchFamily="34" charset="0"/>
              </a:rPr>
              <a:t> </a:t>
            </a:r>
            <a:r>
              <a:rPr lang="en-US" dirty="0">
                <a:solidFill>
                  <a:schemeClr val="tx1"/>
                </a:solidFill>
                <a:latin typeface="Nirmala UI" panose="020B0502040204020203" pitchFamily="34" charset="0"/>
                <a:ea typeface="Nirmala UI" panose="020B0502040204020203" pitchFamily="34" charset="0"/>
                <a:cs typeface="Nirmala UI" panose="020B0502040204020203" pitchFamily="34" charset="0"/>
              </a:rPr>
              <a:t>or Front Office </a:t>
            </a:r>
          </a:p>
        </p:txBody>
      </p:sp>
      <p:sp>
        <p:nvSpPr>
          <p:cNvPr id="3" name="Title 2">
            <a:extLst>
              <a:ext uri="{FF2B5EF4-FFF2-40B4-BE49-F238E27FC236}">
                <a16:creationId xmlns:a16="http://schemas.microsoft.com/office/drawing/2014/main" id="{C964CCD3-204D-46F1-9C86-09158526D4D4}"/>
              </a:ext>
            </a:extLst>
          </p:cNvPr>
          <p:cNvSpPr>
            <a:spLocks noGrp="1"/>
          </p:cNvSpPr>
          <p:nvPr>
            <p:ph type="title"/>
          </p:nvPr>
        </p:nvSpPr>
        <p:spPr/>
        <p:txBody>
          <a:bodyPr/>
          <a:lstStyle/>
          <a:p>
            <a:r>
              <a:rPr lang="en-US" dirty="0"/>
              <a:t>Accountability </a:t>
            </a:r>
          </a:p>
        </p:txBody>
      </p:sp>
      <p:pic>
        <p:nvPicPr>
          <p:cNvPr id="5" name="Graphic 4" descr="Checklist">
            <a:extLst>
              <a:ext uri="{FF2B5EF4-FFF2-40B4-BE49-F238E27FC236}">
                <a16:creationId xmlns:a16="http://schemas.microsoft.com/office/drawing/2014/main" id="{D591E228-01E7-45BA-A79A-A73BC7CFD95C}"/>
              </a:ext>
            </a:extLst>
          </p:cNvPr>
          <p:cNvPicPr>
            <a:picLocks noChangeAspect="1"/>
          </p:cNvPicPr>
          <p:nvPr/>
        </p:nvPicPr>
        <p:blipFill>
          <a:blip r:embed="rId3" cstate="email">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1130968" y="507492"/>
            <a:ext cx="914400" cy="914400"/>
          </a:xfrm>
          <a:prstGeom prst="rect">
            <a:avLst/>
          </a:prstGeom>
        </p:spPr>
      </p:pic>
    </p:spTree>
    <p:extLst>
      <p:ext uri="{BB962C8B-B14F-4D97-AF65-F5344CB8AC3E}">
        <p14:creationId xmlns:p14="http://schemas.microsoft.com/office/powerpoint/2010/main" val="315065552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955D7C5-0D84-4E68-86B0-FA6687DE64F7}"/>
              </a:ext>
            </a:extLst>
          </p:cNvPr>
          <p:cNvSpPr/>
          <p:nvPr/>
        </p:nvSpPr>
        <p:spPr>
          <a:xfrm>
            <a:off x="826168" y="1800545"/>
            <a:ext cx="5309787" cy="369332"/>
          </a:xfrm>
          <a:prstGeom prst="rect">
            <a:avLst/>
          </a:prstGeom>
        </p:spPr>
        <p:txBody>
          <a:bodyPr wrap="none">
            <a:spAutoFit/>
          </a:bodyPr>
          <a:lstStyle/>
          <a:p>
            <a:r>
              <a:rPr lang="en-US" dirty="0">
                <a:solidFill>
                  <a:srgbClr val="201F1E"/>
                </a:solidFill>
                <a:latin typeface="Calibri" panose="020F0502020204030204" pitchFamily="34" charset="0"/>
              </a:rPr>
              <a:t>Visit to find district and school grades, </a:t>
            </a:r>
            <a:r>
              <a:rPr lang="en-US" dirty="0" err="1">
                <a:solidFill>
                  <a:srgbClr val="0070C0"/>
                </a:solidFill>
                <a:latin typeface="Calibri" panose="020F0502020204030204" pitchFamily="34" charset="0"/>
              </a:rPr>
              <a:t>EduData</a:t>
            </a:r>
            <a:r>
              <a:rPr lang="en-US" dirty="0">
                <a:solidFill>
                  <a:srgbClr val="0070C0"/>
                </a:solidFill>
                <a:latin typeface="Calibri" panose="020F0502020204030204" pitchFamily="34" charset="0"/>
              </a:rPr>
              <a:t> Portal</a:t>
            </a:r>
            <a:r>
              <a:rPr lang="en-US" dirty="0">
                <a:solidFill>
                  <a:srgbClr val="201F1E"/>
                </a:solidFill>
                <a:latin typeface="Calibri" panose="020F0502020204030204" pitchFamily="34" charset="0"/>
              </a:rPr>
              <a:t> </a:t>
            </a:r>
            <a:endParaRPr lang="en-US" dirty="0"/>
          </a:p>
        </p:txBody>
      </p:sp>
      <p:pic>
        <p:nvPicPr>
          <p:cNvPr id="4" name="Picture 3">
            <a:extLst>
              <a:ext uri="{FF2B5EF4-FFF2-40B4-BE49-F238E27FC236}">
                <a16:creationId xmlns:a16="http://schemas.microsoft.com/office/drawing/2014/main" id="{B1D1F1A7-B3F3-48CF-81D7-19F1004119BC}"/>
              </a:ext>
            </a:extLst>
          </p:cNvPr>
          <p:cNvPicPr>
            <a:picLocks noChangeAspect="1"/>
          </p:cNvPicPr>
          <p:nvPr/>
        </p:nvPicPr>
        <p:blipFill>
          <a:blip r:embed="rId3"/>
          <a:stretch>
            <a:fillRect/>
          </a:stretch>
        </p:blipFill>
        <p:spPr>
          <a:xfrm>
            <a:off x="810126" y="2515569"/>
            <a:ext cx="7636042" cy="3715655"/>
          </a:xfrm>
          <a:prstGeom prst="rect">
            <a:avLst/>
          </a:prstGeom>
        </p:spPr>
      </p:pic>
    </p:spTree>
    <p:extLst>
      <p:ext uri="{BB962C8B-B14F-4D97-AF65-F5344CB8AC3E}">
        <p14:creationId xmlns:p14="http://schemas.microsoft.com/office/powerpoint/2010/main" val="169559141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33663" y="3039250"/>
            <a:ext cx="8053137" cy="2134330"/>
          </a:xfrm>
        </p:spPr>
        <p:txBody>
          <a:bodyPr>
            <a:normAutofit/>
          </a:bodyPr>
          <a:lstStyle/>
          <a:p>
            <a:pPr marL="0" indent="0">
              <a:buNone/>
            </a:pPr>
            <a:r>
              <a:rPr lang="en-US" altLang="en-US" sz="2000" dirty="0" smtClean="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rPr>
              <a:t>There are no school grades from last year due to COVID-19.   All testing requirements are back in place for this school year.   We graduated 113 students in May, 39 students at the end of summer, and 61 in December of 2019 for a total of 213 students in the 19-20 school year, despite COVID-19.   We continue to work hard to help students pass the reading and algebra testing requirements for our school. </a:t>
            </a:r>
            <a:endParaRPr lang="en-US" altLang="en-US" sz="2000"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endParaRPr>
          </a:p>
        </p:txBody>
      </p:sp>
      <p:sp>
        <p:nvSpPr>
          <p:cNvPr id="3" name="Title 2"/>
          <p:cNvSpPr>
            <a:spLocks noGrp="1"/>
          </p:cNvSpPr>
          <p:nvPr>
            <p:ph type="title"/>
          </p:nvPr>
        </p:nvSpPr>
        <p:spPr/>
        <p:txBody>
          <a:bodyPr/>
          <a:lstStyle/>
          <a:p>
            <a:r>
              <a:rPr lang="en-US" altLang="en-US" dirty="0"/>
              <a:t>School Classification</a:t>
            </a:r>
            <a:endParaRPr lang="en-US" dirty="0"/>
          </a:p>
        </p:txBody>
      </p:sp>
      <p:pic>
        <p:nvPicPr>
          <p:cNvPr id="5" name="Graphic 4" descr="Shooting star">
            <a:extLst>
              <a:ext uri="{FF2B5EF4-FFF2-40B4-BE49-F238E27FC236}">
                <a16:creationId xmlns:a16="http://schemas.microsoft.com/office/drawing/2014/main" id="{C0BC3C55-6C09-4955-83EF-BC416B8DFB41}"/>
              </a:ext>
            </a:extLst>
          </p:cNvPr>
          <p:cNvPicPr>
            <a:picLocks noChangeAspect="1"/>
          </p:cNvPicPr>
          <p:nvPr/>
        </p:nvPicPr>
        <p:blipFill>
          <a:blip r:embed="rId3" cstate="email">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1042737" y="507492"/>
            <a:ext cx="914400" cy="914400"/>
          </a:xfrm>
          <a:prstGeom prst="rect">
            <a:avLst/>
          </a:prstGeom>
        </p:spPr>
      </p:pic>
    </p:spTree>
    <p:extLst>
      <p:ext uri="{BB962C8B-B14F-4D97-AF65-F5344CB8AC3E}">
        <p14:creationId xmlns:p14="http://schemas.microsoft.com/office/powerpoint/2010/main" val="184622378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981D5AD-65DE-452B-BAC1-1EC5CEE1B5DF}"/>
              </a:ext>
            </a:extLst>
          </p:cNvPr>
          <p:cNvSpPr>
            <a:spLocks noGrp="1"/>
          </p:cNvSpPr>
          <p:nvPr>
            <p:ph idx="1"/>
          </p:nvPr>
        </p:nvSpPr>
        <p:spPr/>
        <p:txBody>
          <a:bodyPr>
            <a:normAutofit/>
          </a:bodyPr>
          <a:lstStyle/>
          <a:p>
            <a:pPr lvl="1"/>
            <a:r>
              <a:rPr lang="en-US" sz="1800" dirty="0">
                <a:solidFill>
                  <a:schemeClr val="tx1"/>
                </a:solidFill>
                <a:ea typeface="Nirmala UI Semilight" panose="020B0402040204020203" pitchFamily="34" charset="0"/>
                <a:cs typeface="Nirmala UI Semilight" panose="020B0402040204020203" pitchFamily="34" charset="0"/>
              </a:rPr>
              <a:t>Florida’s academic content standards establish high expectations for all students.</a:t>
            </a:r>
          </a:p>
          <a:p>
            <a:pPr lvl="1"/>
            <a:endParaRPr lang="en-US" sz="1800" dirty="0">
              <a:solidFill>
                <a:schemeClr val="tx1"/>
              </a:solidFill>
            </a:endParaRPr>
          </a:p>
          <a:p>
            <a:pPr lvl="1"/>
            <a:r>
              <a:rPr lang="en-US" sz="1800" dirty="0">
                <a:solidFill>
                  <a:schemeClr val="tx1"/>
                </a:solidFill>
              </a:rPr>
              <a:t>Florida Standards identify what your child needs to know and be able to do in all content areas. You may read more information by visiting </a:t>
            </a:r>
            <a:r>
              <a:rPr lang="en-US" sz="1800" dirty="0">
                <a:solidFill>
                  <a:srgbClr val="0070C0"/>
                </a:solidFill>
              </a:rPr>
              <a:t>fldoe.org/academic/standards/.</a:t>
            </a:r>
          </a:p>
          <a:p>
            <a:pPr lvl="1"/>
            <a:endParaRPr lang="en-US" sz="1800" dirty="0">
              <a:solidFill>
                <a:schemeClr val="tx1"/>
              </a:solidFill>
            </a:endParaRPr>
          </a:p>
          <a:p>
            <a:pPr lvl="1"/>
            <a:r>
              <a:rPr lang="en-US" sz="1800" dirty="0">
                <a:solidFill>
                  <a:schemeClr val="tx1"/>
                </a:solidFill>
                <a:ea typeface="Nirmala UI Semilight" panose="020B0402040204020203" pitchFamily="34" charset="0"/>
                <a:cs typeface="Nirmala UI Semilight" panose="020B0402040204020203" pitchFamily="34" charset="0"/>
              </a:rPr>
              <a:t>Also, your child’s teacher will be able to explain the standards for your child’s grade level.</a:t>
            </a:r>
          </a:p>
          <a:p>
            <a:pPr marL="301943" lvl="1" indent="0">
              <a:buNone/>
            </a:pPr>
            <a:endParaRPr lang="en-US" dirty="0">
              <a:solidFill>
                <a:schemeClr val="tx1"/>
              </a:solidFill>
            </a:endParaRPr>
          </a:p>
          <a:p>
            <a:pPr lvl="1"/>
            <a:endParaRPr lang="en-US" altLang="en-US" dirty="0">
              <a:solidFill>
                <a:schemeClr val="tx1"/>
              </a:solidFill>
              <a:latin typeface="Nirmala UI" panose="020B0502040204020203" pitchFamily="34" charset="0"/>
              <a:ea typeface="Nirmala UI" panose="020B0502040204020203" pitchFamily="34" charset="0"/>
              <a:cs typeface="Nirmala UI" panose="020B0502040204020203" pitchFamily="34" charset="0"/>
            </a:endParaRPr>
          </a:p>
        </p:txBody>
      </p:sp>
      <p:sp>
        <p:nvSpPr>
          <p:cNvPr id="3" name="Title 2">
            <a:extLst>
              <a:ext uri="{FF2B5EF4-FFF2-40B4-BE49-F238E27FC236}">
                <a16:creationId xmlns:a16="http://schemas.microsoft.com/office/drawing/2014/main" id="{C964CCD3-204D-46F1-9C86-09158526D4D4}"/>
              </a:ext>
            </a:extLst>
          </p:cNvPr>
          <p:cNvSpPr>
            <a:spLocks noGrp="1"/>
          </p:cNvSpPr>
          <p:nvPr>
            <p:ph type="title"/>
          </p:nvPr>
        </p:nvSpPr>
        <p:spPr/>
        <p:txBody>
          <a:bodyPr/>
          <a:lstStyle/>
          <a:p>
            <a:r>
              <a:rPr lang="en-US" dirty="0"/>
              <a:t>Florida Standards</a:t>
            </a:r>
          </a:p>
        </p:txBody>
      </p:sp>
      <p:pic>
        <p:nvPicPr>
          <p:cNvPr id="1026" name="Picture 2" descr="FL DOE Logo">
            <a:extLst>
              <a:ext uri="{FF2B5EF4-FFF2-40B4-BE49-F238E27FC236}">
                <a16:creationId xmlns:a16="http://schemas.microsoft.com/office/drawing/2014/main" id="{C2885CE3-6BD7-4D07-B2AB-B9EFA43AE70B}"/>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85010" y="5662971"/>
            <a:ext cx="3238750" cy="9263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6854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663A2DF-49EA-4CB7-BD3E-065808202497}"/>
              </a:ext>
            </a:extLst>
          </p:cNvPr>
          <p:cNvSpPr>
            <a:spLocks noGrp="1"/>
          </p:cNvSpPr>
          <p:nvPr>
            <p:ph idx="1"/>
          </p:nvPr>
        </p:nvSpPr>
        <p:spPr>
          <a:xfrm>
            <a:off x="867833" y="2659425"/>
            <a:ext cx="7408333" cy="3450696"/>
          </a:xfrm>
        </p:spPr>
        <p:txBody>
          <a:bodyPr>
            <a:normAutofit fontScale="92500" lnSpcReduction="10000"/>
          </a:bodyPr>
          <a:lstStyle/>
          <a:p>
            <a:pPr marL="0" indent="0">
              <a:buNone/>
            </a:pPr>
            <a:r>
              <a:rPr lang="en-US" altLang="en-US" dirty="0">
                <a:solidFill>
                  <a:schemeClr val="tx1"/>
                </a:solidFill>
              </a:rPr>
              <a:t>Florida’s Standards form the framework of everything taught at school. </a:t>
            </a:r>
          </a:p>
          <a:p>
            <a:pPr marL="0" indent="0">
              <a:buNone/>
            </a:pPr>
            <a:endParaRPr lang="en-US" altLang="en-US" dirty="0">
              <a:solidFill>
                <a:schemeClr val="tx1"/>
              </a:solidFill>
            </a:endParaRPr>
          </a:p>
          <a:p>
            <a:pPr marL="0" indent="0">
              <a:buNone/>
            </a:pPr>
            <a:r>
              <a:rPr lang="en-US" altLang="en-US" dirty="0" smtClean="0">
                <a:solidFill>
                  <a:schemeClr val="tx1"/>
                </a:solidFill>
              </a:rPr>
              <a:t>APEX CURRICULUM. </a:t>
            </a:r>
            <a:endParaRPr lang="en-US" altLang="en-US" dirty="0">
              <a:solidFill>
                <a:schemeClr val="tx1"/>
              </a:solidFill>
            </a:endParaRPr>
          </a:p>
          <a:p>
            <a:pPr lvl="1"/>
            <a:r>
              <a:rPr lang="en-US" altLang="en-US" dirty="0">
                <a:solidFill>
                  <a:schemeClr val="tx1"/>
                </a:solidFill>
              </a:rPr>
              <a:t>Reading</a:t>
            </a:r>
          </a:p>
          <a:p>
            <a:pPr lvl="1"/>
            <a:r>
              <a:rPr lang="en-US" altLang="en-US" dirty="0">
                <a:solidFill>
                  <a:schemeClr val="tx1"/>
                </a:solidFill>
              </a:rPr>
              <a:t>Mathematics</a:t>
            </a:r>
          </a:p>
          <a:p>
            <a:pPr lvl="1"/>
            <a:r>
              <a:rPr lang="en-US" altLang="en-US" dirty="0">
                <a:solidFill>
                  <a:schemeClr val="tx1"/>
                </a:solidFill>
              </a:rPr>
              <a:t>Writing</a:t>
            </a:r>
          </a:p>
          <a:p>
            <a:pPr lvl="1"/>
            <a:r>
              <a:rPr lang="en-US" altLang="en-US" dirty="0" smtClean="0">
                <a:solidFill>
                  <a:schemeClr val="tx1"/>
                </a:solidFill>
              </a:rPr>
              <a:t>Science</a:t>
            </a:r>
          </a:p>
          <a:p>
            <a:pPr lvl="1"/>
            <a:r>
              <a:rPr lang="en-US" dirty="0" smtClean="0">
                <a:solidFill>
                  <a:schemeClr val="tx1"/>
                </a:solidFill>
              </a:rPr>
              <a:t>Social Studies</a:t>
            </a:r>
          </a:p>
          <a:p>
            <a:pPr lvl="1"/>
            <a:r>
              <a:rPr lang="en-US" dirty="0" smtClean="0">
                <a:solidFill>
                  <a:schemeClr val="tx1"/>
                </a:solidFill>
              </a:rPr>
              <a:t>Electives </a:t>
            </a:r>
            <a:endParaRPr lang="en-US" dirty="0">
              <a:solidFill>
                <a:schemeClr val="tx1"/>
              </a:solidFill>
            </a:endParaRPr>
          </a:p>
          <a:p>
            <a:pPr marL="0" indent="0">
              <a:buNone/>
            </a:pPr>
            <a:endParaRPr lang="en-US" dirty="0"/>
          </a:p>
          <a:p>
            <a:endParaRPr lang="en-US" dirty="0"/>
          </a:p>
        </p:txBody>
      </p:sp>
      <p:sp>
        <p:nvSpPr>
          <p:cNvPr id="3" name="Title 2">
            <a:extLst>
              <a:ext uri="{FF2B5EF4-FFF2-40B4-BE49-F238E27FC236}">
                <a16:creationId xmlns:a16="http://schemas.microsoft.com/office/drawing/2014/main" id="{DEB8B949-4606-4387-A088-DC4201E9B5AA}"/>
              </a:ext>
            </a:extLst>
          </p:cNvPr>
          <p:cNvSpPr>
            <a:spLocks noGrp="1"/>
          </p:cNvSpPr>
          <p:nvPr>
            <p:ph type="title"/>
          </p:nvPr>
        </p:nvSpPr>
        <p:spPr/>
        <p:txBody>
          <a:bodyPr/>
          <a:lstStyle/>
          <a:p>
            <a:r>
              <a:rPr lang="en-US" dirty="0"/>
              <a:t>School’s Curriculum</a:t>
            </a:r>
          </a:p>
        </p:txBody>
      </p:sp>
      <p:pic>
        <p:nvPicPr>
          <p:cNvPr id="5" name="Graphic 4" descr="Books">
            <a:extLst>
              <a:ext uri="{FF2B5EF4-FFF2-40B4-BE49-F238E27FC236}">
                <a16:creationId xmlns:a16="http://schemas.microsoft.com/office/drawing/2014/main" id="{A7283576-5785-4367-A7F5-93BF063F22E9}"/>
              </a:ext>
            </a:extLst>
          </p:cNvPr>
          <p:cNvPicPr>
            <a:picLocks noChangeAspect="1"/>
          </p:cNvPicPr>
          <p:nvPr/>
        </p:nvPicPr>
        <p:blipFill>
          <a:blip r:embed="rId3" cstate="email">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1002632" y="573505"/>
            <a:ext cx="914400" cy="914400"/>
          </a:xfrm>
          <a:prstGeom prst="rect">
            <a:avLst/>
          </a:prstGeom>
        </p:spPr>
      </p:pic>
    </p:spTree>
    <p:extLst>
      <p:ext uri="{BB962C8B-B14F-4D97-AF65-F5344CB8AC3E}">
        <p14:creationId xmlns:p14="http://schemas.microsoft.com/office/powerpoint/2010/main" val="567424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000"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rPr>
              <a:t>Title I is the largest federal assistance program for our nation’s schools.</a:t>
            </a:r>
          </a:p>
          <a:p>
            <a:endParaRPr lang="en-US" sz="2000"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endParaRPr>
          </a:p>
          <a:p>
            <a:r>
              <a:rPr lang="en-US" sz="2000"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rPr>
              <a:t>The goal of Title I is a higher quality of education for every child. Its purpose is to address the academic needs of students and to assist them in meeting their state’s academic standards.</a:t>
            </a:r>
          </a:p>
          <a:p>
            <a:endParaRPr lang="en-US" sz="2000"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endParaRPr>
          </a:p>
          <a:p>
            <a:r>
              <a:rPr lang="en-US" sz="2000"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rPr>
              <a:t>The program serves millions of children in public elementary and secondary schools each year including eligible students in non-public schools.</a:t>
            </a:r>
          </a:p>
          <a:p>
            <a:endParaRPr lang="en-US" dirty="0"/>
          </a:p>
        </p:txBody>
      </p:sp>
      <p:sp>
        <p:nvSpPr>
          <p:cNvPr id="3" name="Title 2"/>
          <p:cNvSpPr>
            <a:spLocks noGrp="1"/>
          </p:cNvSpPr>
          <p:nvPr>
            <p:ph type="title"/>
          </p:nvPr>
        </p:nvSpPr>
        <p:spPr/>
        <p:txBody>
          <a:bodyPr/>
          <a:lstStyle/>
          <a:p>
            <a:r>
              <a:rPr lang="en-US" dirty="0"/>
              <a:t>About Title I</a:t>
            </a:r>
          </a:p>
        </p:txBody>
      </p:sp>
      <p:pic>
        <p:nvPicPr>
          <p:cNvPr id="5" name="Graphic 4" descr="Bank">
            <a:extLst>
              <a:ext uri="{FF2B5EF4-FFF2-40B4-BE49-F238E27FC236}">
                <a16:creationId xmlns:a16="http://schemas.microsoft.com/office/drawing/2014/main" id="{D00A19BB-551F-4CE4-BF47-145CBD97C65D}"/>
              </a:ext>
            </a:extLst>
          </p:cNvPr>
          <p:cNvPicPr>
            <a:picLocks noChangeAspect="1"/>
          </p:cNvPicPr>
          <p:nvPr/>
        </p:nvPicPr>
        <p:blipFill>
          <a:blip r:embed="rId3" cstate="email">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1347537" y="507492"/>
            <a:ext cx="914400" cy="914400"/>
          </a:xfrm>
          <a:prstGeom prst="rect">
            <a:avLst/>
          </a:prstGeom>
        </p:spPr>
      </p:pic>
    </p:spTree>
    <p:extLst>
      <p:ext uri="{BB962C8B-B14F-4D97-AF65-F5344CB8AC3E}">
        <p14:creationId xmlns:p14="http://schemas.microsoft.com/office/powerpoint/2010/main" val="127163789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9D1C9FE-2E7C-4901-A8EE-8F66BEC2D492}"/>
              </a:ext>
            </a:extLst>
          </p:cNvPr>
          <p:cNvSpPr>
            <a:spLocks noGrp="1"/>
          </p:cNvSpPr>
          <p:nvPr>
            <p:ph idx="1"/>
          </p:nvPr>
        </p:nvSpPr>
        <p:spPr/>
        <p:txBody>
          <a:bodyPr/>
          <a:lstStyle/>
          <a:p>
            <a:r>
              <a:rPr lang="en-US" dirty="0">
                <a:solidFill>
                  <a:schemeClr val="tx1"/>
                </a:solidFill>
              </a:rPr>
              <a:t>Fall Assessment- </a:t>
            </a:r>
          </a:p>
          <a:p>
            <a:pPr marL="0" indent="0">
              <a:buNone/>
            </a:pPr>
            <a:r>
              <a:rPr lang="en-US" dirty="0">
                <a:solidFill>
                  <a:schemeClr val="tx1"/>
                </a:solidFill>
              </a:rPr>
              <a:t>	</a:t>
            </a:r>
            <a:r>
              <a:rPr lang="en-US" sz="1800" dirty="0">
                <a:solidFill>
                  <a:schemeClr val="tx1"/>
                </a:solidFill>
              </a:rPr>
              <a:t>FLKRS (Florida Kindergarten Readiness Assessment)</a:t>
            </a:r>
          </a:p>
          <a:p>
            <a:pPr marL="0" indent="0">
              <a:buNone/>
            </a:pPr>
            <a:endParaRPr lang="en-US" sz="1800" dirty="0">
              <a:solidFill>
                <a:schemeClr val="tx1"/>
              </a:solidFill>
            </a:endParaRPr>
          </a:p>
          <a:p>
            <a:r>
              <a:rPr lang="en-US" dirty="0">
                <a:solidFill>
                  <a:schemeClr val="tx1"/>
                </a:solidFill>
              </a:rPr>
              <a:t>Spring Assessments- </a:t>
            </a:r>
          </a:p>
          <a:p>
            <a:pPr marL="0" indent="0">
              <a:buNone/>
            </a:pPr>
            <a:r>
              <a:rPr lang="en-US" dirty="0">
                <a:solidFill>
                  <a:schemeClr val="tx1"/>
                </a:solidFill>
              </a:rPr>
              <a:t>	</a:t>
            </a:r>
            <a:r>
              <a:rPr lang="en-US" sz="1800" dirty="0">
                <a:solidFill>
                  <a:schemeClr val="tx1"/>
                </a:solidFill>
              </a:rPr>
              <a:t>ELA Gr 3-10</a:t>
            </a:r>
          </a:p>
          <a:p>
            <a:pPr marL="0" indent="0">
              <a:buNone/>
            </a:pPr>
            <a:r>
              <a:rPr lang="en-US" sz="1800" dirty="0">
                <a:solidFill>
                  <a:schemeClr val="tx1"/>
                </a:solidFill>
              </a:rPr>
              <a:t>	</a:t>
            </a:r>
            <a:r>
              <a:rPr lang="en-US" sz="1800" dirty="0" smtClean="0">
                <a:solidFill>
                  <a:schemeClr val="tx1"/>
                </a:solidFill>
              </a:rPr>
              <a:t>ACT/SAT/ </a:t>
            </a:r>
            <a:endParaRPr lang="en-US" sz="1800" dirty="0">
              <a:solidFill>
                <a:schemeClr val="tx1"/>
              </a:solidFill>
            </a:endParaRPr>
          </a:p>
          <a:p>
            <a:pPr marL="0" indent="0">
              <a:buNone/>
            </a:pPr>
            <a:r>
              <a:rPr lang="en-US" sz="1800" dirty="0">
                <a:solidFill>
                  <a:schemeClr val="tx1"/>
                </a:solidFill>
              </a:rPr>
              <a:t>	</a:t>
            </a:r>
            <a:r>
              <a:rPr lang="en-US" sz="1800" dirty="0" smtClean="0">
                <a:solidFill>
                  <a:schemeClr val="tx1"/>
                </a:solidFill>
              </a:rPr>
              <a:t>EOC Testing </a:t>
            </a:r>
          </a:p>
        </p:txBody>
      </p:sp>
      <p:sp>
        <p:nvSpPr>
          <p:cNvPr id="3" name="Title 2">
            <a:extLst>
              <a:ext uri="{FF2B5EF4-FFF2-40B4-BE49-F238E27FC236}">
                <a16:creationId xmlns:a16="http://schemas.microsoft.com/office/drawing/2014/main" id="{714782BC-D5D8-4A05-B9F3-C0D05A62501C}"/>
              </a:ext>
            </a:extLst>
          </p:cNvPr>
          <p:cNvSpPr>
            <a:spLocks noGrp="1"/>
          </p:cNvSpPr>
          <p:nvPr>
            <p:ph type="title"/>
          </p:nvPr>
        </p:nvSpPr>
        <p:spPr/>
        <p:txBody>
          <a:bodyPr>
            <a:normAutofit fontScale="90000"/>
          </a:bodyPr>
          <a:lstStyle/>
          <a:p>
            <a:r>
              <a:rPr lang="en-US" altLang="en-US" dirty="0"/>
              <a:t>Florida Standards Assessment</a:t>
            </a:r>
            <a:br>
              <a:rPr lang="en-US" altLang="en-US" dirty="0"/>
            </a:br>
            <a:r>
              <a:rPr lang="en-US" altLang="en-US" dirty="0"/>
              <a:t>(FSA)</a:t>
            </a:r>
            <a:endParaRPr lang="en-US" dirty="0"/>
          </a:p>
        </p:txBody>
      </p:sp>
    </p:spTree>
    <p:extLst>
      <p:ext uri="{BB962C8B-B14F-4D97-AF65-F5344CB8AC3E}">
        <p14:creationId xmlns:p14="http://schemas.microsoft.com/office/powerpoint/2010/main" val="189171307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0" indent="0">
              <a:buNone/>
            </a:pPr>
            <a:r>
              <a:rPr lang="en-US" sz="2000" dirty="0" smtClean="0">
                <a:solidFill>
                  <a:schemeClr val="tx1"/>
                </a:solidFill>
              </a:rPr>
              <a:t>Biology, US History, Geometry, Algebra 1</a:t>
            </a:r>
          </a:p>
          <a:p>
            <a:pPr marL="0" indent="0">
              <a:buNone/>
            </a:pPr>
            <a:r>
              <a:rPr lang="en-US" sz="2000" dirty="0" smtClean="0">
                <a:solidFill>
                  <a:schemeClr val="tx1"/>
                </a:solidFill>
              </a:rPr>
              <a:t>Given in  November, December, March, April and May</a:t>
            </a:r>
          </a:p>
          <a:p>
            <a:pPr marL="0" indent="0">
              <a:buNone/>
            </a:pPr>
            <a:endParaRPr lang="en-US" sz="2000" dirty="0">
              <a:solidFill>
                <a:schemeClr val="tx1"/>
              </a:solidFill>
            </a:endParaRPr>
          </a:p>
          <a:p>
            <a:pPr marL="0" indent="0">
              <a:buNone/>
            </a:pPr>
            <a:endParaRPr lang="en-US" sz="2000" dirty="0">
              <a:solidFill>
                <a:schemeClr val="tx1"/>
              </a:solidFill>
            </a:endParaRPr>
          </a:p>
        </p:txBody>
      </p:sp>
      <p:sp>
        <p:nvSpPr>
          <p:cNvPr id="3" name="Title 2"/>
          <p:cNvSpPr>
            <a:spLocks noGrp="1"/>
          </p:cNvSpPr>
          <p:nvPr>
            <p:ph type="title"/>
          </p:nvPr>
        </p:nvSpPr>
        <p:spPr/>
        <p:txBody>
          <a:bodyPr>
            <a:normAutofit fontScale="90000"/>
          </a:bodyPr>
          <a:lstStyle/>
          <a:p>
            <a:r>
              <a:rPr lang="en-US" sz="3100" dirty="0"/>
              <a:t>Florida End of Course (EOC)</a:t>
            </a:r>
            <a:r>
              <a:rPr lang="en-US" dirty="0"/>
              <a:t/>
            </a:r>
            <a:br>
              <a:rPr lang="en-US" dirty="0"/>
            </a:br>
            <a:r>
              <a:rPr lang="en-US" sz="3100" dirty="0"/>
              <a:t>Assessments</a:t>
            </a:r>
            <a:r>
              <a:rPr lang="en-US" sz="2000" dirty="0"/>
              <a:t/>
            </a:r>
            <a:br>
              <a:rPr lang="en-US" sz="2000" dirty="0"/>
            </a:br>
            <a:r>
              <a:rPr lang="en-US" sz="2000" dirty="0"/>
              <a:t>(Algebra 1, Biology, Civics, U.S. History, Geometry)</a:t>
            </a:r>
          </a:p>
        </p:txBody>
      </p:sp>
      <p:pic>
        <p:nvPicPr>
          <p:cNvPr id="5" name="Graphic 4" descr="Books">
            <a:extLst>
              <a:ext uri="{FF2B5EF4-FFF2-40B4-BE49-F238E27FC236}">
                <a16:creationId xmlns:a16="http://schemas.microsoft.com/office/drawing/2014/main" id="{04AF083F-5D0F-466E-9495-6A48AE743906}"/>
              </a:ext>
            </a:extLst>
          </p:cNvPr>
          <p:cNvPicPr>
            <a:picLocks noChangeAspect="1"/>
          </p:cNvPicPr>
          <p:nvPr/>
        </p:nvPicPr>
        <p:blipFill>
          <a:blip r:embed="rId2" cstate="email">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1002632" y="573505"/>
            <a:ext cx="914400" cy="914400"/>
          </a:xfrm>
          <a:prstGeom prst="rect">
            <a:avLst/>
          </a:prstGeom>
        </p:spPr>
      </p:pic>
      <p:sp>
        <p:nvSpPr>
          <p:cNvPr id="4" name="Rectangle 3">
            <a:extLst>
              <a:ext uri="{FF2B5EF4-FFF2-40B4-BE49-F238E27FC236}">
                <a16:creationId xmlns:a16="http://schemas.microsoft.com/office/drawing/2014/main" id="{D67F49B1-F94A-44E7-B91C-EA29DE302B60}"/>
              </a:ext>
            </a:extLst>
          </p:cNvPr>
          <p:cNvSpPr/>
          <p:nvPr/>
        </p:nvSpPr>
        <p:spPr>
          <a:xfrm>
            <a:off x="1002632" y="3377229"/>
            <a:ext cx="6007485" cy="369332"/>
          </a:xfrm>
          <a:prstGeom prst="rect">
            <a:avLst/>
          </a:prstGeom>
        </p:spPr>
        <p:txBody>
          <a:bodyPr wrap="square">
            <a:spAutoFit/>
          </a:bodyPr>
          <a:lstStyle/>
          <a:p>
            <a:r>
              <a:rPr lang="en-US" dirty="0">
                <a:solidFill>
                  <a:srgbClr val="0070C0"/>
                </a:solidFill>
                <a:latin typeface="Calibri" panose="020F0502020204030204" pitchFamily="34" charset="0"/>
              </a:rPr>
              <a:t>fldoe.org/accountability/assessments</a:t>
            </a:r>
            <a:endParaRPr lang="en-US" dirty="0">
              <a:solidFill>
                <a:srgbClr val="0070C0"/>
              </a:solidFill>
            </a:endParaRPr>
          </a:p>
        </p:txBody>
      </p:sp>
    </p:spTree>
    <p:extLst>
      <p:ext uri="{BB962C8B-B14F-4D97-AF65-F5344CB8AC3E}">
        <p14:creationId xmlns:p14="http://schemas.microsoft.com/office/powerpoint/2010/main" val="209116361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84B2D77-0464-47DB-A083-589E192D2BEB}"/>
              </a:ext>
            </a:extLst>
          </p:cNvPr>
          <p:cNvSpPr>
            <a:spLocks noGrp="1"/>
          </p:cNvSpPr>
          <p:nvPr>
            <p:ph idx="1"/>
          </p:nvPr>
        </p:nvSpPr>
        <p:spPr>
          <a:xfrm>
            <a:off x="807898" y="3000766"/>
            <a:ext cx="7408333" cy="2947291"/>
          </a:xfrm>
        </p:spPr>
        <p:txBody>
          <a:bodyPr>
            <a:normAutofit/>
          </a:bodyPr>
          <a:lstStyle/>
          <a:p>
            <a:pPr marL="0" indent="0">
              <a:buNone/>
            </a:pPr>
            <a:endParaRPr lang="en-US"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endParaRPr>
          </a:p>
          <a:p>
            <a:r>
              <a:rPr lang="en-US" altLang="en-US"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rPr>
              <a:t>Florida Benchmark For Excellent Student Thinking Standards (B.E.S.T)</a:t>
            </a:r>
            <a:r>
              <a:rPr lang="en-US"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rPr>
              <a:t>. You may read more information by visiting</a:t>
            </a:r>
            <a:r>
              <a:rPr lang="en-US" dirty="0">
                <a:latin typeface="Nirmala UI Semilight" panose="020B0402040204020203" pitchFamily="34" charset="0"/>
                <a:ea typeface="Nirmala UI Semilight" panose="020B0402040204020203" pitchFamily="34" charset="0"/>
                <a:cs typeface="Nirmala UI Semilight" panose="020B0402040204020203" pitchFamily="34" charset="0"/>
              </a:rPr>
              <a:t>, </a:t>
            </a:r>
            <a:r>
              <a:rPr lang="en-US" dirty="0">
                <a:hlinkClick r:id="rId3"/>
              </a:rPr>
              <a:t>http://www.fldoe.org/standardsreview/</a:t>
            </a:r>
            <a:endParaRPr lang="en-US" dirty="0"/>
          </a:p>
          <a:p>
            <a:endParaRPr lang="en-US" dirty="0"/>
          </a:p>
          <a:p>
            <a:endParaRPr lang="en-US" dirty="0"/>
          </a:p>
        </p:txBody>
      </p:sp>
      <p:sp>
        <p:nvSpPr>
          <p:cNvPr id="3" name="Title 2">
            <a:extLst>
              <a:ext uri="{FF2B5EF4-FFF2-40B4-BE49-F238E27FC236}">
                <a16:creationId xmlns:a16="http://schemas.microsoft.com/office/drawing/2014/main" id="{DFEFD7C6-C595-4260-B5E5-17334A7999CB}"/>
              </a:ext>
            </a:extLst>
          </p:cNvPr>
          <p:cNvSpPr>
            <a:spLocks noGrp="1"/>
          </p:cNvSpPr>
          <p:nvPr>
            <p:ph type="title"/>
          </p:nvPr>
        </p:nvSpPr>
        <p:spPr/>
        <p:txBody>
          <a:bodyPr/>
          <a:lstStyle/>
          <a:p>
            <a:endParaRPr lang="en-US" dirty="0"/>
          </a:p>
        </p:txBody>
      </p:sp>
      <p:pic>
        <p:nvPicPr>
          <p:cNvPr id="2050" name="Picture 2" descr="http://www.fldoe.org/core/fileparse.php/18736/urlt/Standards.jpg">
            <a:extLst>
              <a:ext uri="{FF2B5EF4-FFF2-40B4-BE49-F238E27FC236}">
                <a16:creationId xmlns:a16="http://schemas.microsoft.com/office/drawing/2014/main" id="{EB55C467-0B4F-4941-B015-1327F711957E}"/>
              </a:ext>
            </a:extLst>
          </p:cNvPr>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0" y="0"/>
            <a:ext cx="9144000" cy="224627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6A760F21-CCCD-46F5-8652-0D0BB41923E7}"/>
              </a:ext>
            </a:extLst>
          </p:cNvPr>
          <p:cNvPicPr>
            <a:picLocks noChangeAspect="1"/>
          </p:cNvPicPr>
          <p:nvPr/>
        </p:nvPicPr>
        <p:blipFill>
          <a:blip r:embed="rId5" cstate="email">
            <a:extLst>
              <a:ext uri="{28A0092B-C50C-407E-A947-70E740481C1C}">
                <a14:useLocalDpi xmlns:a14="http://schemas.microsoft.com/office/drawing/2010/main" val="0"/>
              </a:ext>
              <a:ext uri="{837473B0-CC2E-450A-ABE3-18F120FF3D39}">
                <a1611:picAttrSrcUrl xmlns:a1611="http://schemas.microsoft.com/office/drawing/2016/11/main" xmlns="" r:id="rId6"/>
              </a:ext>
            </a:extLst>
          </a:blip>
          <a:stretch>
            <a:fillRect/>
          </a:stretch>
        </p:blipFill>
        <p:spPr>
          <a:xfrm rot="20541189">
            <a:off x="412270" y="962913"/>
            <a:ext cx="2909471" cy="1512113"/>
          </a:xfrm>
          <a:prstGeom prst="rect">
            <a:avLst/>
          </a:prstGeom>
        </p:spPr>
      </p:pic>
    </p:spTree>
    <p:extLst>
      <p:ext uri="{BB962C8B-B14F-4D97-AF65-F5344CB8AC3E}">
        <p14:creationId xmlns:p14="http://schemas.microsoft.com/office/powerpoint/2010/main" val="143653348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FEFD7C6-C595-4260-B5E5-17334A7999CB}"/>
              </a:ext>
            </a:extLst>
          </p:cNvPr>
          <p:cNvSpPr>
            <a:spLocks noGrp="1"/>
          </p:cNvSpPr>
          <p:nvPr>
            <p:ph type="title"/>
          </p:nvPr>
        </p:nvSpPr>
        <p:spPr/>
        <p:txBody>
          <a:bodyPr/>
          <a:lstStyle/>
          <a:p>
            <a:endParaRPr lang="en-US" dirty="0"/>
          </a:p>
        </p:txBody>
      </p:sp>
      <p:pic>
        <p:nvPicPr>
          <p:cNvPr id="2050" name="Picture 2" descr="http://www.fldoe.org/core/fileparse.php/18736/urlt/Standards.jpg">
            <a:extLst>
              <a:ext uri="{FF2B5EF4-FFF2-40B4-BE49-F238E27FC236}">
                <a16:creationId xmlns:a16="http://schemas.microsoft.com/office/drawing/2014/main" id="{EB55C467-0B4F-4941-B015-1327F711957E}"/>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0"/>
            <a:ext cx="9144000" cy="2246274"/>
          </a:xfrm>
          <a:prstGeom prst="rect">
            <a:avLst/>
          </a:prstGeom>
          <a:noFill/>
          <a:extLst>
            <a:ext uri="{909E8E84-426E-40DD-AFC4-6F175D3DCCD1}">
              <a14:hiddenFill xmlns:a14="http://schemas.microsoft.com/office/drawing/2010/main">
                <a:solidFill>
                  <a:srgbClr val="FFFFFF"/>
                </a:solidFill>
              </a14:hiddenFill>
            </a:ext>
          </a:extLst>
        </p:spPr>
      </p:pic>
      <p:pic>
        <p:nvPicPr>
          <p:cNvPr id="7" name="Content Placeholder 6">
            <a:extLst>
              <a:ext uri="{FF2B5EF4-FFF2-40B4-BE49-F238E27FC236}">
                <a16:creationId xmlns:a16="http://schemas.microsoft.com/office/drawing/2014/main" id="{675CE684-CBBA-497B-89A5-E836D56A85E9}"/>
              </a:ext>
            </a:extLst>
          </p:cNvPr>
          <p:cNvPicPr>
            <a:picLocks noGrp="1" noChangeAspect="1"/>
          </p:cNvPicPr>
          <p:nvPr>
            <p:ph idx="1"/>
          </p:nvPr>
        </p:nvPicPr>
        <p:blipFill>
          <a:blip r:embed="rId4"/>
          <a:stretch>
            <a:fillRect/>
          </a:stretch>
        </p:blipFill>
        <p:spPr>
          <a:xfrm>
            <a:off x="1147011" y="2498474"/>
            <a:ext cx="7098631" cy="3830136"/>
          </a:xfrm>
          <a:prstGeom prst="rect">
            <a:avLst/>
          </a:prstGeom>
        </p:spPr>
      </p:pic>
      <p:pic>
        <p:nvPicPr>
          <p:cNvPr id="9" name="Picture 8">
            <a:extLst>
              <a:ext uri="{FF2B5EF4-FFF2-40B4-BE49-F238E27FC236}">
                <a16:creationId xmlns:a16="http://schemas.microsoft.com/office/drawing/2014/main" id="{ECF61EAA-E24D-4AA6-A14F-A84BF91FE75D}"/>
              </a:ext>
            </a:extLst>
          </p:cNvPr>
          <p:cNvPicPr>
            <a:picLocks noChangeAspect="1"/>
          </p:cNvPicPr>
          <p:nvPr/>
        </p:nvPicPr>
        <p:blipFill>
          <a:blip r:embed="rId5" cstate="email">
            <a:extLst>
              <a:ext uri="{28A0092B-C50C-407E-A947-70E740481C1C}">
                <a14:useLocalDpi xmlns:a14="http://schemas.microsoft.com/office/drawing/2010/main" val="0"/>
              </a:ext>
              <a:ext uri="{837473B0-CC2E-450A-ABE3-18F120FF3D39}">
                <a1611:picAttrSrcUrl xmlns:a1611="http://schemas.microsoft.com/office/drawing/2016/11/main" xmlns="" r:id="rId6"/>
              </a:ext>
            </a:extLst>
          </a:blip>
          <a:stretch>
            <a:fillRect/>
          </a:stretch>
        </p:blipFill>
        <p:spPr>
          <a:xfrm rot="20541189">
            <a:off x="356122" y="834999"/>
            <a:ext cx="2909471" cy="1512113"/>
          </a:xfrm>
          <a:prstGeom prst="rect">
            <a:avLst/>
          </a:prstGeom>
        </p:spPr>
      </p:pic>
    </p:spTree>
    <p:extLst>
      <p:ext uri="{BB962C8B-B14F-4D97-AF65-F5344CB8AC3E}">
        <p14:creationId xmlns:p14="http://schemas.microsoft.com/office/powerpoint/2010/main" val="296321255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6182C7-75D2-4AE2-8A90-40A12D5F6B5F}"/>
              </a:ext>
            </a:extLst>
          </p:cNvPr>
          <p:cNvSpPr>
            <a:spLocks noGrp="1"/>
          </p:cNvSpPr>
          <p:nvPr>
            <p:ph type="title"/>
          </p:nvPr>
        </p:nvSpPr>
        <p:spPr/>
        <p:txBody>
          <a:bodyPr>
            <a:normAutofit fontScale="90000"/>
          </a:bodyPr>
          <a:lstStyle/>
          <a:p>
            <a:r>
              <a:rPr lang="en-US" altLang="en-US" dirty="0"/>
              <a:t>  We need your help!</a:t>
            </a:r>
            <a:br>
              <a:rPr lang="en-US" altLang="en-US" dirty="0"/>
            </a:br>
            <a:r>
              <a:rPr lang="en-US" altLang="en-US" dirty="0"/>
              <a:t>  Active Parent Involvement</a:t>
            </a:r>
            <a:endParaRPr lang="en-US" dirty="0"/>
          </a:p>
        </p:txBody>
      </p:sp>
      <p:sp>
        <p:nvSpPr>
          <p:cNvPr id="3" name="Content Placeholder 2">
            <a:extLst>
              <a:ext uri="{FF2B5EF4-FFF2-40B4-BE49-F238E27FC236}">
                <a16:creationId xmlns:a16="http://schemas.microsoft.com/office/drawing/2014/main" id="{948B8720-2C7B-4748-9684-071C344CDECB}"/>
              </a:ext>
            </a:extLst>
          </p:cNvPr>
          <p:cNvSpPr>
            <a:spLocks noGrp="1"/>
          </p:cNvSpPr>
          <p:nvPr>
            <p:ph sz="quarter" idx="13"/>
          </p:nvPr>
        </p:nvSpPr>
        <p:spPr/>
        <p:txBody>
          <a:bodyPr>
            <a:normAutofit/>
          </a:bodyPr>
          <a:lstStyle/>
          <a:p>
            <a:pPr>
              <a:lnSpc>
                <a:spcPct val="90000"/>
              </a:lnSpc>
            </a:pPr>
            <a:r>
              <a:rPr lang="en-US" altLang="en-US" sz="2000"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rPr>
              <a:t>Share a love of learning</a:t>
            </a:r>
          </a:p>
          <a:p>
            <a:pPr>
              <a:lnSpc>
                <a:spcPct val="90000"/>
              </a:lnSpc>
            </a:pPr>
            <a:r>
              <a:rPr lang="en-US" altLang="en-US" sz="2000"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rPr>
              <a:t>Read to and with your child</a:t>
            </a:r>
          </a:p>
          <a:p>
            <a:pPr>
              <a:lnSpc>
                <a:spcPct val="90000"/>
              </a:lnSpc>
            </a:pPr>
            <a:r>
              <a:rPr lang="en-US" altLang="en-US" sz="2000"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rPr>
              <a:t>Review the Compact throughout the year</a:t>
            </a:r>
          </a:p>
          <a:p>
            <a:pPr>
              <a:lnSpc>
                <a:spcPct val="90000"/>
              </a:lnSpc>
            </a:pPr>
            <a:r>
              <a:rPr lang="en-US" altLang="en-US" sz="2000"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rPr>
              <a:t>Keep Portal info up to date</a:t>
            </a:r>
          </a:p>
          <a:p>
            <a:pPr>
              <a:lnSpc>
                <a:spcPct val="90000"/>
              </a:lnSpc>
            </a:pPr>
            <a:r>
              <a:rPr lang="en-US" altLang="en-US" sz="2000"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rPr>
              <a:t>Volunteer</a:t>
            </a:r>
          </a:p>
          <a:p>
            <a:pPr>
              <a:lnSpc>
                <a:spcPct val="90000"/>
              </a:lnSpc>
            </a:pPr>
            <a:r>
              <a:rPr lang="en-US" altLang="en-US" sz="2000"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rPr>
              <a:t>Participate in giving your input for our SIP, PFEP, and budget</a:t>
            </a:r>
          </a:p>
          <a:p>
            <a:endParaRPr lang="en-US" dirty="0"/>
          </a:p>
        </p:txBody>
      </p:sp>
      <p:sp>
        <p:nvSpPr>
          <p:cNvPr id="4" name="Content Placeholder 3">
            <a:extLst>
              <a:ext uri="{FF2B5EF4-FFF2-40B4-BE49-F238E27FC236}">
                <a16:creationId xmlns:a16="http://schemas.microsoft.com/office/drawing/2014/main" id="{F638293F-6C66-4A73-A4D4-EF076B829E15}"/>
              </a:ext>
            </a:extLst>
          </p:cNvPr>
          <p:cNvSpPr>
            <a:spLocks noGrp="1"/>
          </p:cNvSpPr>
          <p:nvPr>
            <p:ph sz="quarter" idx="14"/>
          </p:nvPr>
        </p:nvSpPr>
        <p:spPr/>
        <p:txBody>
          <a:bodyPr>
            <a:normAutofit/>
          </a:bodyPr>
          <a:lstStyle/>
          <a:p>
            <a:pPr>
              <a:lnSpc>
                <a:spcPct val="90000"/>
              </a:lnSpc>
              <a:defRPr/>
            </a:pPr>
            <a:r>
              <a:rPr lang="en-US" sz="2000"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rPr>
              <a:t>Show interest in your child’s school day</a:t>
            </a:r>
          </a:p>
          <a:p>
            <a:pPr>
              <a:lnSpc>
                <a:spcPct val="90000"/>
              </a:lnSpc>
              <a:defRPr/>
            </a:pPr>
            <a:r>
              <a:rPr lang="en-US" sz="2000"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rPr>
              <a:t>Ask her/him questions</a:t>
            </a:r>
          </a:p>
          <a:p>
            <a:pPr>
              <a:lnSpc>
                <a:spcPct val="90000"/>
              </a:lnSpc>
              <a:defRPr/>
            </a:pPr>
            <a:r>
              <a:rPr lang="en-US" sz="2000"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rPr>
              <a:t>Check homework</a:t>
            </a:r>
          </a:p>
          <a:p>
            <a:pPr>
              <a:lnSpc>
                <a:spcPct val="90000"/>
              </a:lnSpc>
              <a:defRPr/>
            </a:pPr>
            <a:r>
              <a:rPr lang="en-US" sz="2000"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rPr>
              <a:t>Praise their efforts </a:t>
            </a:r>
          </a:p>
          <a:p>
            <a:pPr>
              <a:lnSpc>
                <a:spcPct val="90000"/>
              </a:lnSpc>
              <a:defRPr/>
            </a:pPr>
            <a:r>
              <a:rPr lang="en-US" sz="2000"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rPr>
              <a:t>Encourage good study habits </a:t>
            </a:r>
          </a:p>
          <a:p>
            <a:pPr>
              <a:lnSpc>
                <a:spcPct val="90000"/>
              </a:lnSpc>
              <a:defRPr/>
            </a:pPr>
            <a:r>
              <a:rPr lang="en-US" sz="2000"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rPr>
              <a:t>Communicate with the   teachers and other staff</a:t>
            </a:r>
          </a:p>
          <a:p>
            <a:pPr>
              <a:lnSpc>
                <a:spcPct val="90000"/>
              </a:lnSpc>
              <a:defRPr/>
            </a:pPr>
            <a:r>
              <a:rPr lang="en-US" sz="2000"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rPr>
              <a:t>Virtually or in-person attend events</a:t>
            </a:r>
          </a:p>
          <a:p>
            <a:endParaRPr lang="en-US" dirty="0"/>
          </a:p>
        </p:txBody>
      </p:sp>
      <p:pic>
        <p:nvPicPr>
          <p:cNvPr id="6" name="Graphic 5" descr="Family with two children">
            <a:extLst>
              <a:ext uri="{FF2B5EF4-FFF2-40B4-BE49-F238E27FC236}">
                <a16:creationId xmlns:a16="http://schemas.microsoft.com/office/drawing/2014/main" id="{0D1D94D2-86A7-4979-B4D0-AD62796BC4BC}"/>
              </a:ext>
            </a:extLst>
          </p:cNvPr>
          <p:cNvPicPr>
            <a:picLocks noChangeAspect="1"/>
          </p:cNvPicPr>
          <p:nvPr/>
        </p:nvPicPr>
        <p:blipFill>
          <a:blip r:embed="rId2" cstate="email">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676655" y="507492"/>
            <a:ext cx="914400" cy="914400"/>
          </a:xfrm>
          <a:prstGeom prst="rect">
            <a:avLst/>
          </a:prstGeom>
        </p:spPr>
      </p:pic>
    </p:spTree>
    <p:extLst>
      <p:ext uri="{BB962C8B-B14F-4D97-AF65-F5344CB8AC3E}">
        <p14:creationId xmlns:p14="http://schemas.microsoft.com/office/powerpoint/2010/main" val="231697834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6182C7-75D2-4AE2-8A90-40A12D5F6B5F}"/>
              </a:ext>
            </a:extLst>
          </p:cNvPr>
          <p:cNvSpPr>
            <a:spLocks noGrp="1"/>
          </p:cNvSpPr>
          <p:nvPr>
            <p:ph type="title"/>
          </p:nvPr>
        </p:nvSpPr>
        <p:spPr/>
        <p:txBody>
          <a:bodyPr>
            <a:normAutofit/>
          </a:bodyPr>
          <a:lstStyle/>
          <a:p>
            <a:r>
              <a:rPr lang="en-US" altLang="en-US" dirty="0"/>
              <a:t>  </a:t>
            </a:r>
            <a:r>
              <a:rPr lang="en-US" altLang="en-US" sz="2800" dirty="0"/>
              <a:t>Working Together for Student Success</a:t>
            </a:r>
            <a:endParaRPr lang="en-US" sz="2800" dirty="0"/>
          </a:p>
        </p:txBody>
      </p:sp>
      <p:sp>
        <p:nvSpPr>
          <p:cNvPr id="3" name="Content Placeholder 2">
            <a:extLst>
              <a:ext uri="{FF2B5EF4-FFF2-40B4-BE49-F238E27FC236}">
                <a16:creationId xmlns:a16="http://schemas.microsoft.com/office/drawing/2014/main" id="{948B8720-2C7B-4748-9684-071C344CDECB}"/>
              </a:ext>
            </a:extLst>
          </p:cNvPr>
          <p:cNvSpPr>
            <a:spLocks noGrp="1"/>
          </p:cNvSpPr>
          <p:nvPr>
            <p:ph sz="quarter" idx="13"/>
          </p:nvPr>
        </p:nvSpPr>
        <p:spPr>
          <a:xfrm>
            <a:off x="2660904" y="2775445"/>
            <a:ext cx="3822192" cy="1716344"/>
          </a:xfrm>
        </p:spPr>
        <p:txBody>
          <a:bodyPr>
            <a:normAutofit/>
          </a:bodyPr>
          <a:lstStyle/>
          <a:p>
            <a:pPr>
              <a:lnSpc>
                <a:spcPct val="90000"/>
              </a:lnSpc>
            </a:pPr>
            <a:endParaRPr lang="en-US" altLang="en-US" sz="2000" dirty="0">
              <a:solidFill>
                <a:srgbClr val="FF0000"/>
              </a:solidFill>
              <a:latin typeface="Nirmala UI Semilight" panose="020B0402040204020203" pitchFamily="34" charset="0"/>
              <a:ea typeface="Nirmala UI Semilight" panose="020B0402040204020203" pitchFamily="34" charset="0"/>
              <a:cs typeface="Nirmala UI Semilight" panose="020B0402040204020203" pitchFamily="34" charset="0"/>
            </a:endParaRPr>
          </a:p>
          <a:p>
            <a:r>
              <a:rPr lang="en-US" dirty="0" smtClean="0"/>
              <a:t>Contact us to set up meeting with teacher. </a:t>
            </a:r>
            <a:endParaRPr lang="en-US" dirty="0"/>
          </a:p>
        </p:txBody>
      </p:sp>
      <p:pic>
        <p:nvPicPr>
          <p:cNvPr id="6" name="Graphic 5" descr="Family with two children">
            <a:extLst>
              <a:ext uri="{FF2B5EF4-FFF2-40B4-BE49-F238E27FC236}">
                <a16:creationId xmlns:a16="http://schemas.microsoft.com/office/drawing/2014/main" id="{0D1D94D2-86A7-4979-B4D0-AD62796BC4BC}"/>
              </a:ext>
            </a:extLst>
          </p:cNvPr>
          <p:cNvPicPr>
            <a:picLocks noChangeAspect="1"/>
          </p:cNvPicPr>
          <p:nvPr/>
        </p:nvPicPr>
        <p:blipFill>
          <a:blip r:embed="rId2" cstate="email">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676655" y="507492"/>
            <a:ext cx="914400" cy="914400"/>
          </a:xfrm>
          <a:prstGeom prst="rect">
            <a:avLst/>
          </a:prstGeom>
        </p:spPr>
      </p:pic>
      <p:pic>
        <p:nvPicPr>
          <p:cNvPr id="9" name="Picture 8">
            <a:extLst>
              <a:ext uri="{FF2B5EF4-FFF2-40B4-BE49-F238E27FC236}">
                <a16:creationId xmlns:a16="http://schemas.microsoft.com/office/drawing/2014/main" id="{2DD1D214-84E5-4BD3-B94D-D6004323C165}"/>
              </a:ext>
            </a:extLst>
          </p:cNvPr>
          <p:cNvPicPr>
            <a:picLocks noChangeAspect="1"/>
          </p:cNvPicPr>
          <p:nvPr/>
        </p:nvPicPr>
        <p:blipFill>
          <a:blip r:embed="rId4" cstate="email">
            <a:extLst>
              <a:ext uri="{28A0092B-C50C-407E-A947-70E740481C1C}">
                <a14:useLocalDpi xmlns:a14="http://schemas.microsoft.com/office/drawing/2010/main" val="0"/>
              </a:ext>
              <a:ext uri="{837473B0-CC2E-450A-ABE3-18F120FF3D39}">
                <a1611:picAttrSrcUrl xmlns:a1611="http://schemas.microsoft.com/office/drawing/2016/11/main" xmlns="" r:id="rId5"/>
              </a:ext>
            </a:extLst>
          </a:blip>
          <a:stretch>
            <a:fillRect/>
          </a:stretch>
        </p:blipFill>
        <p:spPr>
          <a:xfrm rot="720268">
            <a:off x="6502898" y="4614271"/>
            <a:ext cx="1815698" cy="1815698"/>
          </a:xfrm>
          <a:prstGeom prst="rect">
            <a:avLst/>
          </a:prstGeom>
        </p:spPr>
      </p:pic>
    </p:spTree>
    <p:extLst>
      <p:ext uri="{BB962C8B-B14F-4D97-AF65-F5344CB8AC3E}">
        <p14:creationId xmlns:p14="http://schemas.microsoft.com/office/powerpoint/2010/main" val="310594904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5FCEE7-CA97-4222-A970-7F620AB0F4CA}"/>
              </a:ext>
            </a:extLst>
          </p:cNvPr>
          <p:cNvSpPr>
            <a:spLocks noGrp="1"/>
          </p:cNvSpPr>
          <p:nvPr>
            <p:ph type="title"/>
          </p:nvPr>
        </p:nvSpPr>
        <p:spPr/>
        <p:txBody>
          <a:bodyPr/>
          <a:lstStyle/>
          <a:p>
            <a:r>
              <a:rPr lang="en-US" dirty="0"/>
              <a:t>Additional Resources</a:t>
            </a:r>
          </a:p>
        </p:txBody>
      </p:sp>
      <p:pic>
        <p:nvPicPr>
          <p:cNvPr id="2050" name="Picture 2" descr="Get Engaged logo ">
            <a:extLst>
              <a:ext uri="{FF2B5EF4-FFF2-40B4-BE49-F238E27FC236}">
                <a16:creationId xmlns:a16="http://schemas.microsoft.com/office/drawing/2014/main" id="{2EF341C3-21FF-4C8D-8692-DBC8EA4B77F2}"/>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5483637" y="5038457"/>
            <a:ext cx="2934406" cy="1596317"/>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id="{FF223425-A455-4411-A50A-36506BD81B6B}"/>
              </a:ext>
            </a:extLst>
          </p:cNvPr>
          <p:cNvSpPr txBox="1"/>
          <p:nvPr/>
        </p:nvSpPr>
        <p:spPr>
          <a:xfrm>
            <a:off x="735174" y="2223386"/>
            <a:ext cx="4628147" cy="4462760"/>
          </a:xfrm>
          <a:prstGeom prst="rect">
            <a:avLst/>
          </a:prstGeom>
          <a:noFill/>
        </p:spPr>
        <p:txBody>
          <a:bodyPr wrap="square" rtlCol="0">
            <a:spAutoFit/>
          </a:bodyPr>
          <a:lstStyle/>
          <a:p>
            <a:r>
              <a:rPr lang="en-US" sz="1400" b="1" dirty="0">
                <a:solidFill>
                  <a:srgbClr val="032B5B"/>
                </a:solidFill>
                <a:latin typeface="Open Sans Condensed"/>
              </a:rPr>
              <a:t>Title I Parent &amp; Family Coordinator – Amy Brown</a:t>
            </a:r>
          </a:p>
          <a:p>
            <a:r>
              <a:rPr lang="en-US" sz="1400" dirty="0">
                <a:solidFill>
                  <a:srgbClr val="032B5B"/>
                </a:solidFill>
                <a:latin typeface="Open Sans Condensed"/>
                <a:hlinkClick r:id="rId3"/>
              </a:rPr>
              <a:t>dodgeam@pcsb.org</a:t>
            </a:r>
            <a:endParaRPr lang="en-US" sz="1400" dirty="0">
              <a:solidFill>
                <a:srgbClr val="032B5B"/>
              </a:solidFill>
              <a:latin typeface="Open Sans Condensed"/>
            </a:endParaRPr>
          </a:p>
          <a:p>
            <a:endParaRPr lang="en-US" sz="1400" b="1" dirty="0">
              <a:solidFill>
                <a:srgbClr val="032B5B"/>
              </a:solidFill>
              <a:latin typeface="Open Sans Condensed"/>
            </a:endParaRPr>
          </a:p>
          <a:p>
            <a:r>
              <a:rPr lang="en-US" sz="1400" b="1" dirty="0">
                <a:solidFill>
                  <a:srgbClr val="032B5B"/>
                </a:solidFill>
                <a:latin typeface="Open Sans Condensed"/>
              </a:rPr>
              <a:t>Learning at Home Family Resources - </a:t>
            </a:r>
            <a:r>
              <a:rPr lang="en-US" sz="1400" u="sng" dirty="0">
                <a:hlinkClick r:id="rId4"/>
              </a:rPr>
              <a:t>https://www.pcsb.org/Page/32836</a:t>
            </a:r>
            <a:endParaRPr lang="en-US" sz="1400" u="sng" dirty="0"/>
          </a:p>
          <a:p>
            <a:endParaRPr lang="en-US" sz="1400" b="1" dirty="0">
              <a:solidFill>
                <a:srgbClr val="032B5B"/>
              </a:solidFill>
              <a:latin typeface="Open Sans Condensed"/>
            </a:endParaRPr>
          </a:p>
          <a:p>
            <a:r>
              <a:rPr lang="en-US" sz="1400" b="1" dirty="0">
                <a:solidFill>
                  <a:srgbClr val="032B5B"/>
                </a:solidFill>
                <a:latin typeface="Open Sans Condensed"/>
              </a:rPr>
              <a:t>Volunteer in a Pinellas County School - </a:t>
            </a:r>
            <a:r>
              <a:rPr lang="en-US" sz="1400" i="1" dirty="0">
                <a:hlinkClick r:id="rId5"/>
              </a:rPr>
              <a:t>htt</a:t>
            </a:r>
            <a:r>
              <a:rPr lang="en-US" sz="1400" dirty="0">
                <a:hlinkClick r:id="rId5"/>
              </a:rPr>
              <a:t>ps://www.pcsb.org/Page/459</a:t>
            </a:r>
            <a:endParaRPr lang="en-US" sz="1400" dirty="0"/>
          </a:p>
          <a:p>
            <a:endParaRPr lang="en-US" sz="1400" b="1" dirty="0">
              <a:solidFill>
                <a:srgbClr val="032B5B"/>
              </a:solidFill>
              <a:latin typeface="Open Sans Condensed"/>
            </a:endParaRPr>
          </a:p>
          <a:p>
            <a:r>
              <a:rPr lang="en-US" sz="1400" b="1" dirty="0">
                <a:solidFill>
                  <a:srgbClr val="032B5B"/>
                </a:solidFill>
                <a:latin typeface="Open Sans Condensed"/>
              </a:rPr>
              <a:t>Mentoring &amp; Tutoring - This Year it's Virtual -</a:t>
            </a:r>
            <a:r>
              <a:rPr lang="en-US" sz="1400" dirty="0">
                <a:hlinkClick r:id="rId6"/>
              </a:rPr>
              <a:t>https://www.pcsb.org/Page/461</a:t>
            </a:r>
            <a:endParaRPr lang="en-US" sz="1400" dirty="0"/>
          </a:p>
          <a:p>
            <a:r>
              <a:rPr lang="en-US" sz="1400" b="1" dirty="0">
                <a:solidFill>
                  <a:srgbClr val="032B5B"/>
                </a:solidFill>
                <a:latin typeface="Open Sans Condensed"/>
              </a:rPr>
              <a:t> </a:t>
            </a:r>
          </a:p>
          <a:p>
            <a:r>
              <a:rPr lang="en-US" sz="1400" b="1" dirty="0">
                <a:solidFill>
                  <a:srgbClr val="032B5B"/>
                </a:solidFill>
                <a:latin typeface="Open Sans Condensed"/>
              </a:rPr>
              <a:t>Parent Advocacy – </a:t>
            </a:r>
            <a:r>
              <a:rPr lang="en-US" sz="1400" b="1" dirty="0" err="1">
                <a:solidFill>
                  <a:srgbClr val="032B5B"/>
                </a:solidFill>
                <a:latin typeface="Open Sans Condensed"/>
              </a:rPr>
              <a:t>Keosha</a:t>
            </a:r>
            <a:r>
              <a:rPr lang="en-US" sz="1400" b="1" dirty="0">
                <a:solidFill>
                  <a:srgbClr val="032B5B"/>
                </a:solidFill>
                <a:latin typeface="Open Sans Condensed"/>
              </a:rPr>
              <a:t> Simmons </a:t>
            </a:r>
            <a:r>
              <a:rPr lang="en-US" sz="1400" u="sng" dirty="0">
                <a:solidFill>
                  <a:srgbClr val="032B5B"/>
                </a:solidFill>
                <a:latin typeface="Open Sans Condensed"/>
                <a:hlinkClick r:id="rId7"/>
              </a:rPr>
              <a:t>simmonskeo@pcsb.org</a:t>
            </a:r>
            <a:endParaRPr lang="en-US" sz="1400" u="sng" dirty="0">
              <a:solidFill>
                <a:srgbClr val="032B5B"/>
              </a:solidFill>
              <a:latin typeface="Open Sans Condensed"/>
            </a:endParaRPr>
          </a:p>
          <a:p>
            <a:endParaRPr lang="en-US" sz="1400" b="1" dirty="0">
              <a:solidFill>
                <a:srgbClr val="032B5B"/>
              </a:solidFill>
              <a:latin typeface="Open Sans Condensed"/>
            </a:endParaRPr>
          </a:p>
          <a:p>
            <a:r>
              <a:rPr lang="en-US" sz="1400" b="1" dirty="0">
                <a:solidFill>
                  <a:srgbClr val="032B5B"/>
                </a:solidFill>
                <a:latin typeface="Open Sans Condensed"/>
              </a:rPr>
              <a:t>Parent Academy POWER HOURS Webinars </a:t>
            </a:r>
            <a:r>
              <a:rPr lang="en-US" b="1" dirty="0">
                <a:solidFill>
                  <a:srgbClr val="032B5B"/>
                </a:solidFill>
                <a:latin typeface="Open Sans Condensed"/>
              </a:rPr>
              <a:t>- </a:t>
            </a:r>
            <a:r>
              <a:rPr lang="en-US" sz="1400" dirty="0">
                <a:hlinkClick r:id="rId8"/>
              </a:rPr>
              <a:t>https://www.pcsb.org/Page/26534</a:t>
            </a:r>
            <a:endParaRPr lang="en-US" sz="1400" dirty="0"/>
          </a:p>
          <a:p>
            <a:endParaRPr lang="en-US" sz="1400" dirty="0"/>
          </a:p>
          <a:p>
            <a:r>
              <a:rPr lang="en-US" sz="1400" b="1" dirty="0">
                <a:solidFill>
                  <a:srgbClr val="032B5B"/>
                </a:solidFill>
                <a:latin typeface="Open Sans Condensed"/>
              </a:rPr>
              <a:t>Partnerships - </a:t>
            </a:r>
            <a:r>
              <a:rPr lang="en-US" sz="1400" dirty="0">
                <a:hlinkClick r:id="rId9"/>
              </a:rPr>
              <a:t>https://www.pcsb.org/Page/418</a:t>
            </a:r>
            <a:endParaRPr lang="en-US" sz="1400" dirty="0"/>
          </a:p>
          <a:p>
            <a:endParaRPr lang="en-US" sz="1400" b="1" dirty="0">
              <a:solidFill>
                <a:srgbClr val="032B5B"/>
              </a:solidFill>
              <a:latin typeface="Open Sans Condensed"/>
            </a:endParaRPr>
          </a:p>
        </p:txBody>
      </p:sp>
    </p:spTree>
    <p:extLst>
      <p:ext uri="{BB962C8B-B14F-4D97-AF65-F5344CB8AC3E}">
        <p14:creationId xmlns:p14="http://schemas.microsoft.com/office/powerpoint/2010/main" val="400299515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38463" y="1660358"/>
            <a:ext cx="7275096" cy="922421"/>
          </a:xfrm>
        </p:spPr>
        <p:txBody>
          <a:bodyPr/>
          <a:lstStyle/>
          <a:p>
            <a:r>
              <a:rPr lang="en-US" dirty="0"/>
              <a:t>We appreciate your time!</a:t>
            </a:r>
          </a:p>
        </p:txBody>
      </p:sp>
      <p:sp>
        <p:nvSpPr>
          <p:cNvPr id="3" name="Subtitle 2"/>
          <p:cNvSpPr>
            <a:spLocks noGrp="1"/>
          </p:cNvSpPr>
          <p:nvPr>
            <p:ph type="subTitle" idx="1"/>
          </p:nvPr>
        </p:nvSpPr>
        <p:spPr>
          <a:xfrm>
            <a:off x="1371600" y="2743201"/>
            <a:ext cx="6400800" cy="1540042"/>
          </a:xfrm>
        </p:spPr>
        <p:txBody>
          <a:bodyPr>
            <a:normAutofit/>
          </a:bodyPr>
          <a:lstStyle/>
          <a:p>
            <a:r>
              <a:rPr lang="en-US" sz="2800" dirty="0"/>
              <a:t>Please feel free to ask any questions and provide feedback on our Title I Program.</a:t>
            </a:r>
          </a:p>
          <a:p>
            <a:endParaRPr lang="en-US" dirty="0"/>
          </a:p>
        </p:txBody>
      </p:sp>
      <p:pic>
        <p:nvPicPr>
          <p:cNvPr id="6" name="Picture 5" descr="PCS_Primary_Logo copy.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98187" y="5930579"/>
            <a:ext cx="1569723" cy="749810"/>
          </a:xfrm>
          <a:prstGeom prst="rect">
            <a:avLst/>
          </a:prstGeom>
        </p:spPr>
      </p:pic>
      <p:pic>
        <p:nvPicPr>
          <p:cNvPr id="8" name="Graphic 7" descr="Family with two children">
            <a:extLst>
              <a:ext uri="{FF2B5EF4-FFF2-40B4-BE49-F238E27FC236}">
                <a16:creationId xmlns:a16="http://schemas.microsoft.com/office/drawing/2014/main" id="{0F15487F-DCBF-4938-B1DB-B5AE17C363FD}"/>
              </a:ext>
            </a:extLst>
          </p:cNvPr>
          <p:cNvPicPr>
            <a:picLocks noChangeAspect="1"/>
          </p:cNvPicPr>
          <p:nvPr/>
        </p:nvPicPr>
        <p:blipFill>
          <a:blip r:embed="rId4" cstate="email">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3986463" y="649705"/>
            <a:ext cx="1387641" cy="1187116"/>
          </a:xfrm>
          <a:prstGeom prst="rect">
            <a:avLst/>
          </a:prstGeom>
        </p:spPr>
      </p:pic>
    </p:spTree>
    <p:extLst>
      <p:ext uri="{BB962C8B-B14F-4D97-AF65-F5344CB8AC3E}">
        <p14:creationId xmlns:p14="http://schemas.microsoft.com/office/powerpoint/2010/main" val="97077223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Contact Us</a:t>
            </a:r>
          </a:p>
        </p:txBody>
      </p:sp>
      <p:sp>
        <p:nvSpPr>
          <p:cNvPr id="3" name="Content Placeholder 2"/>
          <p:cNvSpPr>
            <a:spLocks noGrp="1"/>
          </p:cNvSpPr>
          <p:nvPr>
            <p:ph sz="quarter" idx="13"/>
          </p:nvPr>
        </p:nvSpPr>
        <p:spPr>
          <a:xfrm>
            <a:off x="676655" y="2845367"/>
            <a:ext cx="3822192" cy="2415696"/>
          </a:xfrm>
        </p:spPr>
        <p:txBody>
          <a:bodyPr>
            <a:normAutofit lnSpcReduction="10000"/>
          </a:bodyPr>
          <a:lstStyle/>
          <a:p>
            <a:pPr marL="0" indent="0" algn="ctr">
              <a:buNone/>
            </a:pPr>
            <a:r>
              <a:rPr lang="en-US" dirty="0" smtClean="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rPr>
              <a:t>2461 McMullen Booth Rd.</a:t>
            </a:r>
          </a:p>
          <a:p>
            <a:pPr marL="0" indent="0" algn="ctr">
              <a:buNone/>
            </a:pPr>
            <a:r>
              <a:rPr lang="en-US" dirty="0" smtClean="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rPr>
              <a:t>Clearwater, FL 33759</a:t>
            </a:r>
          </a:p>
          <a:p>
            <a:pPr marL="0" indent="0" algn="ctr">
              <a:buNone/>
            </a:pPr>
            <a:r>
              <a:rPr lang="en-US" dirty="0" smtClean="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rPr>
              <a:t>727-474-1234</a:t>
            </a:r>
          </a:p>
          <a:p>
            <a:pPr marL="0" indent="0" algn="ctr">
              <a:buNone/>
            </a:pPr>
            <a:r>
              <a:rPr lang="en-US" dirty="0" smtClean="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rPr>
              <a:t>727-725-3470</a:t>
            </a:r>
          </a:p>
          <a:p>
            <a:pPr marL="0" indent="0" algn="ctr">
              <a:buNone/>
            </a:pPr>
            <a:r>
              <a:rPr lang="en-US" dirty="0" smtClean="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hlinkClick r:id="rId3"/>
              </a:rPr>
              <a:t>Donna.Hulbert@enterprisehs.org</a:t>
            </a:r>
            <a:endParaRPr lang="en-US" dirty="0" smtClean="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endParaRPr>
          </a:p>
          <a:p>
            <a:pPr marL="0" indent="0">
              <a:buNone/>
            </a:pPr>
            <a:endParaRPr lang="en-US" dirty="0"/>
          </a:p>
        </p:txBody>
      </p:sp>
      <p:pic>
        <p:nvPicPr>
          <p:cNvPr id="4" name="Picture 3" descr="PCS_Primary_Logo copy.jp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275036" y="5850526"/>
            <a:ext cx="1569723" cy="749810"/>
          </a:xfrm>
          <a:prstGeom prst="rect">
            <a:avLst/>
          </a:prstGeom>
        </p:spPr>
      </p:pic>
      <p:pic>
        <p:nvPicPr>
          <p:cNvPr id="10" name="Picture Placeholder 5" descr="Favorite Thing">
            <a:extLst>
              <a:ext uri="{FF2B5EF4-FFF2-40B4-BE49-F238E27FC236}">
                <a16:creationId xmlns:a16="http://schemas.microsoft.com/office/drawing/2014/main" id="{7B6A121E-0E85-47E4-BC34-D07724B265D6}"/>
              </a:ext>
            </a:extLst>
          </p:cNvPr>
          <p:cNvPicPr>
            <a:picLocks noGrp="1" noChangeAspect="1"/>
          </p:cNvPicPr>
          <p:nvPr>
            <p:ph sz="quarter" idx="14"/>
          </p:nvPr>
        </p:nvPicPr>
        <p:blipFill>
          <a:blip r:embed="rId5"/>
          <a:srcRect/>
          <a:stretch>
            <a:fillRect/>
          </a:stretch>
        </p:blipFill>
        <p:spPr>
          <a:xfrm>
            <a:off x="4772526" y="2651355"/>
            <a:ext cx="3773491" cy="2979110"/>
          </a:xfrm>
        </p:spPr>
      </p:pic>
      <p:pic>
        <p:nvPicPr>
          <p:cNvPr id="6" name="Picture 5"/>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6659271" y="223511"/>
            <a:ext cx="2220686" cy="1482362"/>
          </a:xfrm>
          <a:prstGeom prst="rect">
            <a:avLst/>
          </a:prstGeom>
        </p:spPr>
      </p:pic>
    </p:spTree>
    <p:extLst>
      <p:ext uri="{BB962C8B-B14F-4D97-AF65-F5344CB8AC3E}">
        <p14:creationId xmlns:p14="http://schemas.microsoft.com/office/powerpoint/2010/main" val="46148187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67833" y="2676793"/>
            <a:ext cx="7408333" cy="3876408"/>
          </a:xfrm>
        </p:spPr>
        <p:txBody>
          <a:bodyPr>
            <a:normAutofit/>
          </a:bodyPr>
          <a:lstStyle/>
          <a:p>
            <a:r>
              <a:rPr lang="en-US" altLang="en-US" sz="1800"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rPr>
              <a:t>The federal government provides funding to states each year for the Title I program.</a:t>
            </a:r>
          </a:p>
          <a:p>
            <a:endParaRPr lang="en-US" altLang="en-US" sz="1800"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endParaRPr>
          </a:p>
          <a:p>
            <a:r>
              <a:rPr lang="en-US" altLang="en-US" sz="1800"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rPr>
              <a:t>The Florida Department of Education sends the funding to our Pinellas County School district.</a:t>
            </a:r>
          </a:p>
          <a:p>
            <a:endParaRPr lang="en-US" altLang="en-US" sz="1800"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endParaRPr>
          </a:p>
          <a:p>
            <a:r>
              <a:rPr lang="en-US" altLang="en-US" sz="1800"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rPr>
              <a:t>The school district identifies eligible schools and distributes the Title I funds to the school.</a:t>
            </a:r>
          </a:p>
          <a:p>
            <a:endParaRPr lang="en-US" altLang="en-US" sz="1800"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endParaRPr>
          </a:p>
          <a:p>
            <a:r>
              <a:rPr lang="en-US" altLang="en-US" sz="1800" dirty="0" smtClean="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rPr>
              <a:t>Enterprise High School implements </a:t>
            </a:r>
            <a:r>
              <a:rPr lang="en-US" altLang="en-US" sz="1800"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rPr>
              <a:t>a Title I Schoolwide Plan. All students and staff benefit from the supplemental services. </a:t>
            </a:r>
          </a:p>
          <a:p>
            <a:endParaRPr lang="en-US" dirty="0"/>
          </a:p>
        </p:txBody>
      </p:sp>
      <p:sp>
        <p:nvSpPr>
          <p:cNvPr id="3" name="Title 2"/>
          <p:cNvSpPr>
            <a:spLocks noGrp="1"/>
          </p:cNvSpPr>
          <p:nvPr>
            <p:ph type="title"/>
          </p:nvPr>
        </p:nvSpPr>
        <p:spPr/>
        <p:txBody>
          <a:bodyPr/>
          <a:lstStyle/>
          <a:p>
            <a:r>
              <a:rPr lang="en-US" dirty="0"/>
              <a:t>Title I Funding</a:t>
            </a:r>
          </a:p>
        </p:txBody>
      </p:sp>
      <p:pic>
        <p:nvPicPr>
          <p:cNvPr id="4" name="Graphic 3" descr="Money">
            <a:extLst>
              <a:ext uri="{FF2B5EF4-FFF2-40B4-BE49-F238E27FC236}">
                <a16:creationId xmlns:a16="http://schemas.microsoft.com/office/drawing/2014/main" id="{420AFD7E-79AF-4341-A399-81AA15B489CD}"/>
              </a:ext>
            </a:extLst>
          </p:cNvPr>
          <p:cNvPicPr>
            <a:picLocks noChangeAspect="1"/>
          </p:cNvPicPr>
          <p:nvPr/>
        </p:nvPicPr>
        <p:blipFill>
          <a:blip r:embed="rId3" cstate="email">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1211179" y="507492"/>
            <a:ext cx="914400" cy="914400"/>
          </a:xfrm>
          <a:prstGeom prst="rect">
            <a:avLst/>
          </a:prstGeom>
        </p:spPr>
      </p:pic>
    </p:spTree>
    <p:extLst>
      <p:ext uri="{BB962C8B-B14F-4D97-AF65-F5344CB8AC3E}">
        <p14:creationId xmlns:p14="http://schemas.microsoft.com/office/powerpoint/2010/main" val="243829228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en-US" dirty="0"/>
              <a:t>Title I Programs Provide Supplemental Support</a:t>
            </a:r>
            <a:endParaRPr lang="en-US" dirty="0"/>
          </a:p>
        </p:txBody>
      </p:sp>
      <p:sp>
        <p:nvSpPr>
          <p:cNvPr id="3" name="Content Placeholder 2"/>
          <p:cNvSpPr>
            <a:spLocks noGrp="1"/>
          </p:cNvSpPr>
          <p:nvPr>
            <p:ph sz="quarter" idx="13"/>
          </p:nvPr>
        </p:nvSpPr>
        <p:spPr>
          <a:xfrm>
            <a:off x="304800" y="2428357"/>
            <a:ext cx="4267200" cy="3949147"/>
          </a:xfrm>
        </p:spPr>
        <p:txBody>
          <a:bodyPr>
            <a:normAutofit fontScale="77500" lnSpcReduction="20000"/>
          </a:bodyPr>
          <a:lstStyle/>
          <a:p>
            <a:r>
              <a:rPr lang="en-US" sz="2100"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rPr>
              <a:t>Additional supplemental personnel </a:t>
            </a:r>
            <a:endParaRPr lang="en-US" sz="2100" dirty="0">
              <a:solidFill>
                <a:srgbClr val="FF0000"/>
              </a:solidFill>
              <a:latin typeface="Nirmala UI Semilight" panose="020B0402040204020203" pitchFamily="34" charset="0"/>
              <a:ea typeface="Nirmala UI Semilight" panose="020B0402040204020203" pitchFamily="34" charset="0"/>
              <a:cs typeface="Nirmala UI Semilight" panose="020B0402040204020203" pitchFamily="34" charset="0"/>
            </a:endParaRPr>
          </a:p>
          <a:p>
            <a:r>
              <a:rPr lang="en-US" sz="2100" dirty="0" smtClean="0">
                <a:solidFill>
                  <a:srgbClr val="FF0000"/>
                </a:solidFill>
                <a:latin typeface="Nirmala UI Semilight" panose="020B0402040204020203" pitchFamily="34" charset="0"/>
                <a:ea typeface="Nirmala UI Semilight" panose="020B0402040204020203" pitchFamily="34" charset="0"/>
                <a:cs typeface="Nirmala UI Semilight" panose="020B0402040204020203" pitchFamily="34" charset="0"/>
              </a:rPr>
              <a:t>Part Time Algebra Teacher</a:t>
            </a:r>
          </a:p>
          <a:p>
            <a:r>
              <a:rPr lang="en-US" sz="2100" dirty="0" smtClean="0">
                <a:solidFill>
                  <a:srgbClr val="FF0000"/>
                </a:solidFill>
                <a:latin typeface="Nirmala UI Semilight" panose="020B0402040204020203" pitchFamily="34" charset="0"/>
                <a:ea typeface="Nirmala UI Semilight" panose="020B0402040204020203" pitchFamily="34" charset="0"/>
                <a:cs typeface="Nirmala UI Semilight" panose="020B0402040204020203" pitchFamily="34" charset="0"/>
              </a:rPr>
              <a:t>Part Time Paraprofessional in English </a:t>
            </a:r>
            <a:endParaRPr lang="en-US" sz="2100" dirty="0">
              <a:solidFill>
                <a:srgbClr val="FF0000"/>
              </a:solidFill>
              <a:latin typeface="Nirmala UI Semilight" panose="020B0402040204020203" pitchFamily="34" charset="0"/>
              <a:ea typeface="Nirmala UI Semilight" panose="020B0402040204020203" pitchFamily="34" charset="0"/>
              <a:cs typeface="Nirmala UI Semilight" panose="020B0402040204020203" pitchFamily="34" charset="0"/>
            </a:endParaRPr>
          </a:p>
          <a:p>
            <a:endParaRPr lang="en-US" sz="2100" dirty="0">
              <a:solidFill>
                <a:srgbClr val="FF0000"/>
              </a:solidFill>
              <a:latin typeface="Nirmala UI Semilight" panose="020B0402040204020203" pitchFamily="34" charset="0"/>
              <a:ea typeface="Nirmala UI Semilight" panose="020B0402040204020203" pitchFamily="34" charset="0"/>
              <a:cs typeface="Nirmala UI Semilight" panose="020B0402040204020203" pitchFamily="34" charset="0"/>
            </a:endParaRPr>
          </a:p>
          <a:p>
            <a:r>
              <a:rPr lang="en-US" sz="2100"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rPr>
              <a:t>Additional training opportunities for school </a:t>
            </a:r>
            <a:r>
              <a:rPr lang="en-US" sz="2100" dirty="0" smtClean="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rPr>
              <a:t>staff    N/A </a:t>
            </a:r>
          </a:p>
          <a:p>
            <a:endParaRPr lang="en-US" sz="2100" dirty="0">
              <a:solidFill>
                <a:srgbClr val="FF0000"/>
              </a:solidFill>
              <a:latin typeface="Nirmala UI Semilight" panose="020B0402040204020203" pitchFamily="34" charset="0"/>
              <a:ea typeface="Nirmala UI Semilight" panose="020B0402040204020203" pitchFamily="34" charset="0"/>
              <a:cs typeface="Nirmala UI Semilight" panose="020B0402040204020203" pitchFamily="34" charset="0"/>
            </a:endParaRPr>
          </a:p>
          <a:p>
            <a:r>
              <a:rPr lang="en-US" sz="2100"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rPr>
              <a:t>Extended Learning Opportunities (before and/or after school programs)</a:t>
            </a:r>
          </a:p>
          <a:p>
            <a:endParaRPr lang="en-US" sz="2100"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endParaRPr>
          </a:p>
          <a:p>
            <a:r>
              <a:rPr lang="en-US" sz="2100"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rPr>
              <a:t>Parent and Family Engagement Resources and Training Workshops </a:t>
            </a:r>
          </a:p>
          <a:p>
            <a:endParaRPr lang="en-US" sz="2100"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endParaRPr>
          </a:p>
          <a:p>
            <a:r>
              <a:rPr lang="en-US" sz="2100"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rPr>
              <a:t>Supplemental teaching materials, equipment, and </a:t>
            </a:r>
            <a:r>
              <a:rPr lang="en-US" sz="2100" dirty="0" smtClean="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rPr>
              <a:t>technology- </a:t>
            </a:r>
            <a:r>
              <a:rPr lang="en-US" sz="2100" dirty="0" smtClean="0">
                <a:solidFill>
                  <a:srgbClr val="FF0000"/>
                </a:solidFill>
                <a:latin typeface="Nirmala UI Semilight" panose="020B0402040204020203" pitchFamily="34" charset="0"/>
                <a:ea typeface="Nirmala UI Semilight" panose="020B0402040204020203" pitchFamily="34" charset="0"/>
                <a:cs typeface="Nirmala UI Semilight" panose="020B0402040204020203" pitchFamily="34" charset="0"/>
              </a:rPr>
              <a:t>Chromebooks for student check-out. </a:t>
            </a:r>
            <a:endParaRPr lang="en-US" sz="2100" dirty="0">
              <a:solidFill>
                <a:srgbClr val="FF0000"/>
              </a:solidFill>
              <a:latin typeface="Nirmala UI Semilight" panose="020B0402040204020203" pitchFamily="34" charset="0"/>
              <a:ea typeface="Nirmala UI Semilight" panose="020B0402040204020203" pitchFamily="34" charset="0"/>
              <a:cs typeface="Nirmala UI Semilight" panose="020B0402040204020203" pitchFamily="34" charset="0"/>
            </a:endParaRPr>
          </a:p>
          <a:p>
            <a:endParaRPr lang="en-US" dirty="0"/>
          </a:p>
        </p:txBody>
      </p:sp>
      <p:pic>
        <p:nvPicPr>
          <p:cNvPr id="8" name="Content Placeholder 8" descr="azalea_teacherandkid_FINAL.jpg">
            <a:extLst>
              <a:ext uri="{FF2B5EF4-FFF2-40B4-BE49-F238E27FC236}">
                <a16:creationId xmlns:a16="http://schemas.microsoft.com/office/drawing/2014/main" id="{B599F123-74D1-4CD7-A161-D182D66486BA}"/>
              </a:ext>
            </a:extLst>
          </p:cNvPr>
          <p:cNvPicPr>
            <a:picLocks noGrp="1" noChangeAspect="1"/>
          </p:cNvPicPr>
          <p:nvPr>
            <p:ph sz="quarter" idx="14"/>
          </p:nvPr>
        </p:nvPicPr>
        <p:blipFill>
          <a:blip r:embed="rId3" cstate="email">
            <a:extLst>
              <a:ext uri="{28A0092B-C50C-407E-A947-70E740481C1C}">
                <a14:useLocalDpi xmlns:a14="http://schemas.microsoft.com/office/drawing/2010/main" val="0"/>
              </a:ext>
            </a:extLst>
          </a:blip>
          <a:srcRect/>
          <a:stretch>
            <a:fillRect/>
          </a:stretch>
        </p:blipFill>
        <p:spPr>
          <a:xfrm>
            <a:off x="4645025" y="2681339"/>
            <a:ext cx="3822700" cy="3443185"/>
          </a:xfrm>
        </p:spPr>
      </p:pic>
    </p:spTree>
    <p:extLst>
      <p:ext uri="{BB962C8B-B14F-4D97-AF65-F5344CB8AC3E}">
        <p14:creationId xmlns:p14="http://schemas.microsoft.com/office/powerpoint/2010/main" val="34622976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Title I Schoolwide Planning</a:t>
            </a:r>
          </a:p>
        </p:txBody>
      </p:sp>
      <p:sp>
        <p:nvSpPr>
          <p:cNvPr id="3" name="Content Placeholder 2">
            <a:extLst>
              <a:ext uri="{FF2B5EF4-FFF2-40B4-BE49-F238E27FC236}">
                <a16:creationId xmlns:a16="http://schemas.microsoft.com/office/drawing/2014/main" id="{849902CE-1289-4D0F-828C-EF3C43C0B808}"/>
              </a:ext>
            </a:extLst>
          </p:cNvPr>
          <p:cNvSpPr>
            <a:spLocks noGrp="1"/>
          </p:cNvSpPr>
          <p:nvPr>
            <p:ph sz="quarter" idx="13"/>
          </p:nvPr>
        </p:nvSpPr>
        <p:spPr>
          <a:xfrm>
            <a:off x="401053" y="2876004"/>
            <a:ext cx="4097794" cy="3643668"/>
          </a:xfrm>
        </p:spPr>
        <p:txBody>
          <a:bodyPr>
            <a:normAutofit fontScale="25000" lnSpcReduction="20000"/>
          </a:bodyPr>
          <a:lstStyle/>
          <a:p>
            <a:r>
              <a:rPr lang="en-US" sz="8000"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rPr>
              <a:t>Input from school, family, and community members determine how Title I funds are used based on a needs assessment. </a:t>
            </a:r>
          </a:p>
          <a:p>
            <a:endParaRPr lang="en-US" sz="8000"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endParaRPr>
          </a:p>
          <a:p>
            <a:r>
              <a:rPr lang="en-US" sz="8000"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rPr>
              <a:t>Please attend online or in-person meetings</a:t>
            </a:r>
            <a:r>
              <a:rPr lang="en-US" sz="800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rPr>
              <a:t>/trainings </a:t>
            </a:r>
            <a:r>
              <a:rPr lang="en-US" sz="8000"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rPr>
              <a:t>and complete surveys to provide input on Title I funding.</a:t>
            </a:r>
          </a:p>
          <a:p>
            <a:endParaRPr lang="en-US" sz="8000"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endParaRPr>
          </a:p>
          <a:p>
            <a:r>
              <a:rPr lang="en-US" sz="8000"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rPr>
              <a:t>All Title I schools must document that parents are involved in the schoolwide planning process</a:t>
            </a:r>
            <a:r>
              <a:rPr lang="en-US" sz="7200"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rPr>
              <a:t>.</a:t>
            </a:r>
          </a:p>
          <a:p>
            <a:endParaRPr lang="en-US" sz="6400"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endParaRPr>
          </a:p>
          <a:p>
            <a:endParaRPr lang="en-US" dirty="0"/>
          </a:p>
        </p:txBody>
      </p:sp>
      <p:pic>
        <p:nvPicPr>
          <p:cNvPr id="3078" name="Picture 6" descr="4 Tips to Simplify Strategic Planning For Your Board - Create ...">
            <a:extLst>
              <a:ext uri="{FF2B5EF4-FFF2-40B4-BE49-F238E27FC236}">
                <a16:creationId xmlns:a16="http://schemas.microsoft.com/office/drawing/2014/main" id="{A4BC60E1-DE24-409C-A6A1-A9A4922BEDD7}"/>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010104" y="2876004"/>
            <a:ext cx="3522770" cy="27788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719649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2631796"/>
            <a:ext cx="8521148" cy="3887875"/>
          </a:xfrm>
        </p:spPr>
        <p:txBody>
          <a:bodyPr>
            <a:normAutofit/>
          </a:bodyPr>
          <a:lstStyle/>
          <a:p>
            <a:pPr marL="0" indent="0">
              <a:buNone/>
            </a:pPr>
            <a:r>
              <a:rPr lang="en-US" sz="2100" dirty="0" smtClean="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rPr>
              <a:t>Enterprise High School is </a:t>
            </a:r>
            <a:r>
              <a:rPr lang="en-US" sz="2100"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rPr>
              <a:t>provided </a:t>
            </a:r>
            <a:r>
              <a:rPr lang="en-US" sz="2100" dirty="0" smtClean="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rPr>
              <a:t>$29,500 </a:t>
            </a:r>
            <a:r>
              <a:rPr lang="en-US" sz="2100"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rPr>
              <a:t>to pay for supplemental resources and programs for increased student achievement.</a:t>
            </a:r>
          </a:p>
          <a:p>
            <a:pPr marL="0" indent="0">
              <a:buNone/>
            </a:pPr>
            <a:endParaRPr lang="en-US" sz="2100"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endParaRPr>
          </a:p>
          <a:p>
            <a:pPr marL="0" indent="0">
              <a:buNone/>
            </a:pPr>
            <a:r>
              <a:rPr lang="en-US" sz="2100" dirty="0" smtClean="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rPr>
              <a:t>Part time Algebra Teacher</a:t>
            </a:r>
          </a:p>
          <a:p>
            <a:pPr marL="0" indent="0">
              <a:buNone/>
            </a:pPr>
            <a:r>
              <a:rPr lang="en-US" sz="2100" dirty="0" smtClean="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rPr>
              <a:t>Part time Paraprofessional in English</a:t>
            </a:r>
            <a:endParaRPr lang="en-US" sz="2100"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endParaRPr>
          </a:p>
          <a:p>
            <a:pPr marL="0" indent="0">
              <a:buNone/>
            </a:pPr>
            <a:r>
              <a:rPr lang="en-US" sz="1800" dirty="0">
                <a:solidFill>
                  <a:srgbClr val="FF0000"/>
                </a:solidFill>
                <a:latin typeface="Nirmala UI Semilight" panose="020B0402040204020203" pitchFamily="34" charset="0"/>
                <a:ea typeface="Nirmala UI Semilight" panose="020B0402040204020203" pitchFamily="34" charset="0"/>
                <a:cs typeface="Nirmala UI Semilight" panose="020B0402040204020203" pitchFamily="34" charset="0"/>
              </a:rPr>
              <a:t>	</a:t>
            </a:r>
          </a:p>
          <a:p>
            <a:pPr marL="0" indent="0">
              <a:buNone/>
            </a:pPr>
            <a:r>
              <a:rPr lang="en-US" sz="2000" dirty="0">
                <a:solidFill>
                  <a:srgbClr val="FF0000"/>
                </a:solidFill>
                <a:latin typeface="Nirmala UI Semilight" panose="020B0402040204020203" pitchFamily="34" charset="0"/>
                <a:ea typeface="Nirmala UI Semilight" panose="020B0402040204020203" pitchFamily="34" charset="0"/>
                <a:cs typeface="Nirmala UI Semilight" panose="020B0402040204020203" pitchFamily="34" charset="0"/>
              </a:rPr>
              <a:t>          </a:t>
            </a:r>
          </a:p>
          <a:p>
            <a:endParaRPr lang="en-US" dirty="0"/>
          </a:p>
        </p:txBody>
      </p:sp>
      <p:sp>
        <p:nvSpPr>
          <p:cNvPr id="3" name="Title 2"/>
          <p:cNvSpPr>
            <a:spLocks noGrp="1"/>
          </p:cNvSpPr>
          <p:nvPr>
            <p:ph type="title"/>
          </p:nvPr>
        </p:nvSpPr>
        <p:spPr/>
        <p:txBody>
          <a:bodyPr/>
          <a:lstStyle/>
          <a:p>
            <a:r>
              <a:rPr lang="en-US" dirty="0"/>
              <a:t>     Title I Schoolwide Budget</a:t>
            </a:r>
          </a:p>
        </p:txBody>
      </p:sp>
      <p:pic>
        <p:nvPicPr>
          <p:cNvPr id="4" name="Graphic 3" descr="Money">
            <a:extLst>
              <a:ext uri="{FF2B5EF4-FFF2-40B4-BE49-F238E27FC236}">
                <a16:creationId xmlns:a16="http://schemas.microsoft.com/office/drawing/2014/main" id="{C4B08B1C-EDF4-4C46-B35B-E2116AAEE61E}"/>
              </a:ext>
            </a:extLst>
          </p:cNvPr>
          <p:cNvPicPr>
            <a:picLocks noChangeAspect="1"/>
          </p:cNvPicPr>
          <p:nvPr/>
        </p:nvPicPr>
        <p:blipFill>
          <a:blip r:embed="rId3" cstate="email">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697832" y="411239"/>
            <a:ext cx="914400" cy="914400"/>
          </a:xfrm>
          <a:prstGeom prst="rect">
            <a:avLst/>
          </a:prstGeom>
        </p:spPr>
      </p:pic>
    </p:spTree>
    <p:extLst>
      <p:ext uri="{BB962C8B-B14F-4D97-AF65-F5344CB8AC3E}">
        <p14:creationId xmlns:p14="http://schemas.microsoft.com/office/powerpoint/2010/main" val="346442411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675466"/>
            <a:ext cx="8342243" cy="3844205"/>
          </a:xfrm>
        </p:spPr>
        <p:txBody>
          <a:bodyPr>
            <a:normAutofit/>
          </a:bodyPr>
          <a:lstStyle/>
          <a:p>
            <a:pPr marL="0" indent="0">
              <a:buNone/>
            </a:pPr>
            <a:r>
              <a:rPr lang="en-US" sz="1600" dirty="0" smtClean="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rPr>
              <a:t>Enterprise High School is provided $5750 </a:t>
            </a:r>
            <a:r>
              <a:rPr lang="en-US" sz="1600"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rPr>
              <a:t>to pay for supplemental resources and programs for increased student achievement.</a:t>
            </a:r>
          </a:p>
          <a:p>
            <a:pPr marL="0" indent="0">
              <a:buNone/>
            </a:pPr>
            <a:endParaRPr lang="en-US" sz="1600" dirty="0">
              <a:solidFill>
                <a:srgbClr val="FF0000"/>
              </a:solidFill>
              <a:latin typeface="Nirmala UI Semilight" panose="020B0402040204020203" pitchFamily="34" charset="0"/>
              <a:ea typeface="Nirmala UI Semilight" panose="020B0402040204020203" pitchFamily="34" charset="0"/>
              <a:cs typeface="Nirmala UI Semilight" panose="020B0402040204020203" pitchFamily="34" charset="0"/>
            </a:endParaRPr>
          </a:p>
          <a:p>
            <a:pPr marL="0" indent="0">
              <a:buNone/>
            </a:pPr>
            <a:r>
              <a:rPr lang="en-US" sz="1600" dirty="0" smtClean="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rPr>
              <a:t>$4100 on </a:t>
            </a:r>
            <a:r>
              <a:rPr lang="en-US" sz="1600" dirty="0" err="1" smtClean="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rPr>
              <a:t>chromebooks</a:t>
            </a:r>
            <a:r>
              <a:rPr lang="en-US" sz="1600" dirty="0" smtClean="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rPr>
              <a:t> to be checked out for home use.</a:t>
            </a:r>
          </a:p>
          <a:p>
            <a:pPr marL="0" indent="0">
              <a:buNone/>
            </a:pPr>
            <a:r>
              <a:rPr lang="en-US" sz="1600" dirty="0" smtClean="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rPr>
              <a:t>$500.00 for postage.</a:t>
            </a:r>
          </a:p>
          <a:p>
            <a:pPr marL="0" indent="0">
              <a:buNone/>
            </a:pPr>
            <a:r>
              <a:rPr lang="en-US" sz="1600" dirty="0" smtClean="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rPr>
              <a:t>$1000.00 on food for Title One Information Nights</a:t>
            </a:r>
          </a:p>
          <a:p>
            <a:pPr marL="0" indent="0">
              <a:buNone/>
            </a:pPr>
            <a:r>
              <a:rPr lang="en-US" sz="1600" dirty="0" smtClean="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rPr>
              <a:t>$106.00 on printing Title One flyers </a:t>
            </a:r>
            <a:endParaRPr lang="en-US" sz="1600"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endParaRPr>
          </a:p>
        </p:txBody>
      </p:sp>
      <p:sp>
        <p:nvSpPr>
          <p:cNvPr id="3" name="Title 2"/>
          <p:cNvSpPr>
            <a:spLocks noGrp="1"/>
          </p:cNvSpPr>
          <p:nvPr>
            <p:ph type="title"/>
          </p:nvPr>
        </p:nvSpPr>
        <p:spPr/>
        <p:txBody>
          <a:bodyPr>
            <a:normAutofit/>
          </a:bodyPr>
          <a:lstStyle/>
          <a:p>
            <a:r>
              <a:rPr lang="en-US" dirty="0"/>
              <a:t>       </a:t>
            </a:r>
            <a:r>
              <a:rPr lang="en-US" sz="3100" dirty="0"/>
              <a:t>Title I Parent &amp; Family Engagement Budget</a:t>
            </a:r>
          </a:p>
        </p:txBody>
      </p:sp>
      <p:pic>
        <p:nvPicPr>
          <p:cNvPr id="4" name="Graphic 3" descr="Money">
            <a:extLst>
              <a:ext uri="{FF2B5EF4-FFF2-40B4-BE49-F238E27FC236}">
                <a16:creationId xmlns:a16="http://schemas.microsoft.com/office/drawing/2014/main" id="{C4B08B1C-EDF4-4C46-B35B-E2116AAEE61E}"/>
              </a:ext>
            </a:extLst>
          </p:cNvPr>
          <p:cNvPicPr>
            <a:picLocks noChangeAspect="1"/>
          </p:cNvPicPr>
          <p:nvPr/>
        </p:nvPicPr>
        <p:blipFill>
          <a:blip r:embed="rId3" cstate="email">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414867" y="435302"/>
            <a:ext cx="914400" cy="914400"/>
          </a:xfrm>
          <a:prstGeom prst="rect">
            <a:avLst/>
          </a:prstGeom>
        </p:spPr>
      </p:pic>
    </p:spTree>
    <p:extLst>
      <p:ext uri="{BB962C8B-B14F-4D97-AF65-F5344CB8AC3E}">
        <p14:creationId xmlns:p14="http://schemas.microsoft.com/office/powerpoint/2010/main" val="393955799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3255372"/>
            <a:ext cx="4062276" cy="2769927"/>
          </a:xfrm>
        </p:spPr>
        <p:txBody>
          <a:bodyPr>
            <a:normAutofit fontScale="70000" lnSpcReduction="20000"/>
          </a:bodyPr>
          <a:lstStyle/>
          <a:p>
            <a:r>
              <a:rPr lang="en-US" sz="1900"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rPr>
              <a:t>Be provided information on your child’s level of achievement on assessments in Reading/Language Arts, Writing, Mathematics, and Science. </a:t>
            </a:r>
          </a:p>
          <a:p>
            <a:endParaRPr lang="en-US" sz="1900"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endParaRPr>
          </a:p>
          <a:p>
            <a:r>
              <a:rPr lang="en-US" sz="1900"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rPr>
              <a:t>Request and receive information on the qualifications of your child’s teacher and supplemental personnel working with your child.</a:t>
            </a:r>
          </a:p>
          <a:p>
            <a:endParaRPr lang="en-US" sz="1900"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endParaRPr>
          </a:p>
          <a:p>
            <a:r>
              <a:rPr lang="en-US" sz="1900"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rPr>
              <a:t>Be notified of non-highly qualified or out-of-field teachers at the school. </a:t>
            </a:r>
          </a:p>
          <a:p>
            <a:endParaRPr lang="en-US" sz="1900"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endParaRPr>
          </a:p>
          <a:p>
            <a:r>
              <a:rPr lang="en-US" sz="1900"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rPr>
              <a:t>Be informed if your child is taught by a non-highly qualified teacher for four or more consecutive weeks.</a:t>
            </a:r>
          </a:p>
          <a:p>
            <a:endParaRPr lang="en-US" dirty="0"/>
          </a:p>
        </p:txBody>
      </p:sp>
      <p:sp>
        <p:nvSpPr>
          <p:cNvPr id="3" name="Title 2"/>
          <p:cNvSpPr>
            <a:spLocks noGrp="1"/>
          </p:cNvSpPr>
          <p:nvPr>
            <p:ph type="title"/>
          </p:nvPr>
        </p:nvSpPr>
        <p:spPr/>
        <p:txBody>
          <a:bodyPr/>
          <a:lstStyle/>
          <a:p>
            <a:r>
              <a:rPr lang="en-US" altLang="en-US" dirty="0"/>
              <a:t>Parent’s Right to Know</a:t>
            </a:r>
            <a:endParaRPr lang="en-US" dirty="0"/>
          </a:p>
        </p:txBody>
      </p:sp>
      <p:pic>
        <p:nvPicPr>
          <p:cNvPr id="4" name="Picture 3" descr="mom_daughter_computer_WEB.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572000" y="3078908"/>
            <a:ext cx="4279821" cy="2850139"/>
          </a:xfrm>
          <a:prstGeom prst="rect">
            <a:avLst/>
          </a:prstGeom>
        </p:spPr>
      </p:pic>
      <p:sp>
        <p:nvSpPr>
          <p:cNvPr id="5" name="Rectangle 4">
            <a:extLst>
              <a:ext uri="{FF2B5EF4-FFF2-40B4-BE49-F238E27FC236}">
                <a16:creationId xmlns:a16="http://schemas.microsoft.com/office/drawing/2014/main" id="{D1E7D80E-E231-4294-BC97-D1C86C4D05A5}"/>
              </a:ext>
            </a:extLst>
          </p:cNvPr>
          <p:cNvSpPr/>
          <p:nvPr/>
        </p:nvSpPr>
        <p:spPr>
          <a:xfrm>
            <a:off x="304800" y="2452142"/>
            <a:ext cx="4572000" cy="523220"/>
          </a:xfrm>
          <a:prstGeom prst="rect">
            <a:avLst/>
          </a:prstGeom>
        </p:spPr>
        <p:txBody>
          <a:bodyPr>
            <a:spAutoFit/>
          </a:bodyPr>
          <a:lstStyle/>
          <a:p>
            <a:r>
              <a:rPr lang="en-US" sz="1400" dirty="0">
                <a:latin typeface="Nirmala UI Semilight" panose="020B0402040204020203" pitchFamily="34" charset="0"/>
                <a:ea typeface="Nirmala UI Semilight" panose="020B0402040204020203" pitchFamily="34" charset="0"/>
                <a:cs typeface="Nirmala UI Semilight" panose="020B0402040204020203" pitchFamily="34" charset="0"/>
              </a:rPr>
              <a:t>As a parent of a student attending a Pinellas County School Public School, you have the right to… </a:t>
            </a:r>
            <a:endParaRPr lang="en-US" sz="1400" dirty="0"/>
          </a:p>
        </p:txBody>
      </p:sp>
    </p:spTree>
    <p:extLst>
      <p:ext uri="{BB962C8B-B14F-4D97-AF65-F5344CB8AC3E}">
        <p14:creationId xmlns:p14="http://schemas.microsoft.com/office/powerpoint/2010/main" val="297840457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Parent’s Right to Know</a:t>
            </a:r>
            <a:endParaRPr lang="en-US" dirty="0"/>
          </a:p>
        </p:txBody>
      </p:sp>
      <p:sp>
        <p:nvSpPr>
          <p:cNvPr id="3" name="Content Placeholder 2"/>
          <p:cNvSpPr>
            <a:spLocks noGrp="1"/>
          </p:cNvSpPr>
          <p:nvPr>
            <p:ph sz="quarter" idx="13"/>
          </p:nvPr>
        </p:nvSpPr>
        <p:spPr>
          <a:xfrm>
            <a:off x="676654" y="2679192"/>
            <a:ext cx="8010145" cy="3447288"/>
          </a:xfrm>
        </p:spPr>
        <p:txBody>
          <a:bodyPr>
            <a:normAutofit fontScale="70000" lnSpcReduction="20000"/>
          </a:bodyPr>
          <a:lstStyle/>
          <a:p>
            <a:pPr marL="0" indent="0">
              <a:buClr>
                <a:schemeClr val="accent3"/>
              </a:buClr>
              <a:buNone/>
              <a:defRPr/>
            </a:pPr>
            <a:r>
              <a:rPr lang="en-US" sz="2300"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rPr>
              <a:t>Title I law requires that all Title I schools and families work together.  </a:t>
            </a:r>
          </a:p>
          <a:p>
            <a:pPr marL="0" indent="0">
              <a:buClr>
                <a:schemeClr val="accent3"/>
              </a:buClr>
              <a:buNone/>
              <a:defRPr/>
            </a:pPr>
            <a:endParaRPr lang="en-US" sz="2100"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endParaRPr>
          </a:p>
          <a:p>
            <a:pPr marL="0" indent="0">
              <a:buClr>
                <a:schemeClr val="accent3"/>
              </a:buClr>
              <a:buNone/>
              <a:defRPr/>
            </a:pPr>
            <a:r>
              <a:rPr lang="en-US" sz="2100"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rPr>
              <a:t>As a Title I parent you have the right to be involved in the development of the following plans and documents for our school:</a:t>
            </a:r>
          </a:p>
          <a:p>
            <a:pPr marL="0" indent="0">
              <a:buClr>
                <a:schemeClr val="accent3"/>
              </a:buClr>
              <a:buNone/>
              <a:defRPr/>
            </a:pPr>
            <a:endParaRPr lang="en-US" sz="2100"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endParaRPr>
          </a:p>
          <a:p>
            <a:pPr>
              <a:buClr>
                <a:schemeClr val="accent3"/>
              </a:buClr>
              <a:buFont typeface="Wingdings 2"/>
              <a:buChar char=""/>
              <a:defRPr/>
            </a:pPr>
            <a:r>
              <a:rPr lang="en-US" sz="2100"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rPr>
              <a:t>School Improvement Plan (SIP)</a:t>
            </a:r>
          </a:p>
          <a:p>
            <a:pPr>
              <a:buClr>
                <a:schemeClr val="accent3"/>
              </a:buClr>
              <a:buFont typeface="Wingdings 2"/>
              <a:buChar char=""/>
              <a:defRPr/>
            </a:pPr>
            <a:r>
              <a:rPr lang="en-US" sz="2100"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rPr>
              <a:t>Title I Schoolwide Plan </a:t>
            </a:r>
          </a:p>
          <a:p>
            <a:pPr>
              <a:buClr>
                <a:schemeClr val="accent3"/>
              </a:buClr>
              <a:buFont typeface="Wingdings 2"/>
              <a:buChar char=""/>
              <a:defRPr/>
            </a:pPr>
            <a:r>
              <a:rPr lang="en-US" sz="2100"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rPr>
              <a:t>Parent and Family Engagement Plan (PFEP) for the school and district </a:t>
            </a:r>
          </a:p>
          <a:p>
            <a:pPr>
              <a:buClr>
                <a:schemeClr val="accent3"/>
              </a:buClr>
              <a:buFont typeface="Wingdings 2"/>
              <a:buChar char=""/>
              <a:defRPr/>
            </a:pPr>
            <a:r>
              <a:rPr lang="en-US" sz="2100"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rPr>
              <a:t>School-Parent-Student Compact</a:t>
            </a:r>
          </a:p>
          <a:p>
            <a:pPr marL="0" indent="0">
              <a:buClr>
                <a:schemeClr val="accent3"/>
              </a:buClr>
              <a:buNone/>
              <a:defRPr/>
            </a:pPr>
            <a:endParaRPr lang="en-US" sz="2100"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endParaRPr>
          </a:p>
          <a:p>
            <a:pPr marL="0" indent="0">
              <a:buClr>
                <a:schemeClr val="accent3"/>
              </a:buClr>
              <a:buNone/>
              <a:defRPr/>
            </a:pPr>
            <a:r>
              <a:rPr lang="en-US" sz="2100"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rPr>
              <a:t>You may request and attend virtual or in-person meetings to express your opinions and to formulate suggestions and to participate, as appropriate, in decisions relating to the education of your children.</a:t>
            </a:r>
          </a:p>
          <a:p>
            <a:pPr marL="0" indent="0">
              <a:buClr>
                <a:schemeClr val="accent3"/>
              </a:buClr>
              <a:buNone/>
              <a:defRPr/>
            </a:pPr>
            <a:endParaRPr lang="en-US" sz="2100"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endParaRPr>
          </a:p>
          <a:p>
            <a:pPr marL="0" indent="0">
              <a:buClr>
                <a:schemeClr val="accent3"/>
              </a:buClr>
              <a:buNone/>
              <a:defRPr/>
            </a:pPr>
            <a:r>
              <a:rPr lang="en-US" sz="2100"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rPr>
              <a:t>          </a:t>
            </a:r>
            <a:endParaRPr lang="en-US" sz="2100" b="1"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endParaRPr>
          </a:p>
          <a:p>
            <a:endParaRPr lang="en-US" dirty="0"/>
          </a:p>
        </p:txBody>
      </p:sp>
      <p:pic>
        <p:nvPicPr>
          <p:cNvPr id="5" name="Picture 4">
            <a:extLst>
              <a:ext uri="{FF2B5EF4-FFF2-40B4-BE49-F238E27FC236}">
                <a16:creationId xmlns:a16="http://schemas.microsoft.com/office/drawing/2014/main" id="{E1DEC8BD-B7B7-41E1-A9E7-A6890AE92BC1}"/>
              </a:ext>
            </a:extLst>
          </p:cNvPr>
          <p:cNvPicPr>
            <a:picLocks noChangeAspect="1"/>
          </p:cNvPicPr>
          <p:nvPr/>
        </p:nvPicPr>
        <p:blipFill>
          <a:blip r:embed="rId3" cstate="email">
            <a:extLst>
              <a:ext uri="{28A0092B-C50C-407E-A947-70E740481C1C}">
                <a14:useLocalDpi xmlns:a14="http://schemas.microsoft.com/office/drawing/2010/main" val="0"/>
              </a:ext>
              <a:ext uri="{837473B0-CC2E-450A-ABE3-18F120FF3D39}">
                <a1611:picAttrSrcUrl xmlns:a1611="http://schemas.microsoft.com/office/drawing/2016/11/main" xmlns="" r:id="rId4"/>
              </a:ext>
            </a:extLst>
          </a:blip>
          <a:stretch>
            <a:fillRect/>
          </a:stretch>
        </p:blipFill>
        <p:spPr>
          <a:xfrm>
            <a:off x="6312568" y="5535006"/>
            <a:ext cx="2085474" cy="1042737"/>
          </a:xfrm>
          <a:prstGeom prst="rect">
            <a:avLst/>
          </a:prstGeom>
        </p:spPr>
      </p:pic>
    </p:spTree>
    <p:extLst>
      <p:ext uri="{BB962C8B-B14F-4D97-AF65-F5344CB8AC3E}">
        <p14:creationId xmlns:p14="http://schemas.microsoft.com/office/powerpoint/2010/main" val="382575840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aveform">
  <a:themeElements>
    <a:clrScheme name="Custom 103">
      <a:dk1>
        <a:sysClr val="windowText" lastClr="000000"/>
      </a:dk1>
      <a:lt1>
        <a:sysClr val="window" lastClr="FFFFFF"/>
      </a:lt1>
      <a:dk2>
        <a:srgbClr val="44546A"/>
      </a:dk2>
      <a:lt2>
        <a:srgbClr val="E7E6E6"/>
      </a:lt2>
      <a:accent1>
        <a:srgbClr val="233F70"/>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orbel">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89EE1EB476FC04CBC07A923E482A3D8" ma:contentTypeVersion="14" ma:contentTypeDescription="Create a new document." ma:contentTypeScope="" ma:versionID="78fb43faa55dbfeecebcd9f61b5dbb5d">
  <xsd:schema xmlns:xsd="http://www.w3.org/2001/XMLSchema" xmlns:xs="http://www.w3.org/2001/XMLSchema" xmlns:p="http://schemas.microsoft.com/office/2006/metadata/properties" xmlns:ns1="http://schemas.microsoft.com/sharepoint/v3" xmlns:ns3="4e567969-9970-42c9-9b07-201d7fe0acb8" xmlns:ns4="519c6d5f-ad7f-485f-91f8-033e5a1915fe" targetNamespace="http://schemas.microsoft.com/office/2006/metadata/properties" ma:root="true" ma:fieldsID="57508be6976af34c9e52543b7c77d8bf" ns1:_="" ns3:_="" ns4:_="">
    <xsd:import namespace="http://schemas.microsoft.com/sharepoint/v3"/>
    <xsd:import namespace="4e567969-9970-42c9-9b07-201d7fe0acb8"/>
    <xsd:import namespace="519c6d5f-ad7f-485f-91f8-033e5a1915fe"/>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OCR" minOccurs="0"/>
                <xsd:element ref="ns4:MediaServiceGenerationTime" minOccurs="0"/>
                <xsd:element ref="ns4:MediaServiceEventHashCode" minOccurs="0"/>
                <xsd:element ref="ns4:MediaServiceAutoKeyPoints" minOccurs="0"/>
                <xsd:element ref="ns4:MediaServiceKeyPoints" minOccurs="0"/>
                <xsd:element ref="ns1:_ip_UnifiedCompliancePolicyProperties" minOccurs="0"/>
                <xsd:element ref="ns1:_ip_UnifiedCompliancePolicyUIAction" minOccurs="0"/>
                <xsd:element ref="ns4: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9" nillable="true" ma:displayName="Unified Compliance Policy Properties" ma:hidden="true" ma:internalName="_ip_UnifiedCompliancePolicyProperties">
      <xsd:simpleType>
        <xsd:restriction base="dms:Note"/>
      </xsd:simpleType>
    </xsd:element>
    <xsd:element name="_ip_UnifiedCompliancePolicyUIAction" ma:index="20"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e567969-9970-42c9-9b07-201d7fe0acb8"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19c6d5f-ad7f-485f-91f8-033e5a1915fe"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DateTaken" ma:index="21"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4D9E4C2-2012-47CA-985F-7C07D7417009}">
  <ds:schemaRefs>
    <ds:schemaRef ds:uri="http://schemas.microsoft.com/office/2006/documentManagement/types"/>
    <ds:schemaRef ds:uri="519c6d5f-ad7f-485f-91f8-033e5a1915fe"/>
    <ds:schemaRef ds:uri="http://purl.org/dc/dcmitype/"/>
    <ds:schemaRef ds:uri="4e567969-9970-42c9-9b07-201d7fe0acb8"/>
    <ds:schemaRef ds:uri="http://schemas.microsoft.com/office/2006/metadata/properties"/>
    <ds:schemaRef ds:uri="http://schemas.microsoft.com/office/infopath/2007/PartnerControls"/>
    <ds:schemaRef ds:uri="http://schemas.openxmlformats.org/package/2006/metadata/core-properties"/>
    <ds:schemaRef ds:uri="http://purl.org/dc/elements/1.1/"/>
    <ds:schemaRef ds:uri="http://schemas.microsoft.com/sharepoint/v3"/>
    <ds:schemaRef ds:uri="http://www.w3.org/XML/1998/namespace"/>
    <ds:schemaRef ds:uri="http://purl.org/dc/terms/"/>
  </ds:schemaRefs>
</ds:datastoreItem>
</file>

<file path=customXml/itemProps2.xml><?xml version="1.0" encoding="utf-8"?>
<ds:datastoreItem xmlns:ds="http://schemas.openxmlformats.org/officeDocument/2006/customXml" ds:itemID="{F7A6E406-2783-46BB-8B38-DEDB0057A60B}">
  <ds:schemaRefs>
    <ds:schemaRef ds:uri="http://schemas.microsoft.com/sharepoint/v3/contenttype/forms"/>
  </ds:schemaRefs>
</ds:datastoreItem>
</file>

<file path=customXml/itemProps3.xml><?xml version="1.0" encoding="utf-8"?>
<ds:datastoreItem xmlns:ds="http://schemas.openxmlformats.org/officeDocument/2006/customXml" ds:itemID="{4C7C13D6-E9BF-407C-988B-E3237204621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4e567969-9970-42c9-9b07-201d7fe0acb8"/>
    <ds:schemaRef ds:uri="519c6d5f-ad7f-485f-91f8-033e5a1915f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2345</Words>
  <Application>Microsoft Office PowerPoint</Application>
  <PresentationFormat>On-screen Show (4:3)</PresentationFormat>
  <Paragraphs>270</Paragraphs>
  <Slides>28</Slides>
  <Notes>22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28</vt:i4>
      </vt:variant>
    </vt:vector>
  </HeadingPairs>
  <TitlesOfParts>
    <vt:vector size="37" baseType="lpstr">
      <vt:lpstr>Arial</vt:lpstr>
      <vt:lpstr>Calibri</vt:lpstr>
      <vt:lpstr>Corbel</vt:lpstr>
      <vt:lpstr>Nirmala UI</vt:lpstr>
      <vt:lpstr>Nirmala UI Semilight</vt:lpstr>
      <vt:lpstr>Open Sans Condensed</vt:lpstr>
      <vt:lpstr>Symbol</vt:lpstr>
      <vt:lpstr>Wingdings 2</vt:lpstr>
      <vt:lpstr>Waveform</vt:lpstr>
      <vt:lpstr>Title I Annual Parent Meeting</vt:lpstr>
      <vt:lpstr>About Title I</vt:lpstr>
      <vt:lpstr>Title I Funding</vt:lpstr>
      <vt:lpstr>Title I Programs Provide Supplemental Support</vt:lpstr>
      <vt:lpstr>  Title I Schoolwide Planning</vt:lpstr>
      <vt:lpstr>     Title I Schoolwide Budget</vt:lpstr>
      <vt:lpstr>       Title I Parent &amp; Family Engagement Budget</vt:lpstr>
      <vt:lpstr>Parent’s Right to Know</vt:lpstr>
      <vt:lpstr>Parent’s Right to Know</vt:lpstr>
      <vt:lpstr>Working Together for Student Success</vt:lpstr>
      <vt:lpstr>Title I Parent Station </vt:lpstr>
      <vt:lpstr>Parent-School-Student Compact</vt:lpstr>
      <vt:lpstr>Parent and Family Engagement Plan (PFEP)</vt:lpstr>
      <vt:lpstr>Parent Advisory Council (PAC)</vt:lpstr>
      <vt:lpstr>Accountability </vt:lpstr>
      <vt:lpstr>PowerPoint Presentation</vt:lpstr>
      <vt:lpstr>School Classification</vt:lpstr>
      <vt:lpstr>Florida Standards</vt:lpstr>
      <vt:lpstr>School’s Curriculum</vt:lpstr>
      <vt:lpstr>Florida Standards Assessment (FSA)</vt:lpstr>
      <vt:lpstr>Florida End of Course (EOC) Assessments (Algebra 1, Biology, Civics, U.S. History, Geometry)</vt:lpstr>
      <vt:lpstr>PowerPoint Presentation</vt:lpstr>
      <vt:lpstr>PowerPoint Presentation</vt:lpstr>
      <vt:lpstr>  We need your help!   Active Parent Involvement</vt:lpstr>
      <vt:lpstr>  Working Together for Student Success</vt:lpstr>
      <vt:lpstr>Additional Resources</vt:lpstr>
      <vt:lpstr>We appreciate your time!</vt:lpstr>
      <vt:lpstr>Contact Us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2020-07-21T20:54:13Z</dcterms:created>
  <dcterms:modified xsi:type="dcterms:W3CDTF">2020-09-28T17:49:21Z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0x010100589EE1EB476FC04CBC07A923E482A3D8</vt:lpwstr>
  </property>
</Properties>
</file>